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6" r:id="rId1"/>
  </p:sldMasterIdLst>
  <p:notesMasterIdLst>
    <p:notesMasterId r:id="rId31"/>
  </p:notesMasterIdLst>
  <p:handoutMasterIdLst>
    <p:handoutMasterId r:id="rId32"/>
  </p:handoutMasterIdLst>
  <p:sldIdLst>
    <p:sldId id="257" r:id="rId2"/>
    <p:sldId id="259" r:id="rId3"/>
    <p:sldId id="260" r:id="rId4"/>
    <p:sldId id="309" r:id="rId5"/>
    <p:sldId id="336" r:id="rId6"/>
    <p:sldId id="310" r:id="rId7"/>
    <p:sldId id="321" r:id="rId8"/>
    <p:sldId id="337" r:id="rId9"/>
    <p:sldId id="335" r:id="rId10"/>
    <p:sldId id="332" r:id="rId11"/>
    <p:sldId id="341" r:id="rId12"/>
    <p:sldId id="333" r:id="rId13"/>
    <p:sldId id="323" r:id="rId14"/>
    <p:sldId id="339" r:id="rId15"/>
    <p:sldId id="311" r:id="rId16"/>
    <p:sldId id="338" r:id="rId17"/>
    <p:sldId id="312" r:id="rId18"/>
    <p:sldId id="313" r:id="rId19"/>
    <p:sldId id="340" r:id="rId20"/>
    <p:sldId id="319" r:id="rId21"/>
    <p:sldId id="308" r:id="rId22"/>
    <p:sldId id="325" r:id="rId23"/>
    <p:sldId id="327" r:id="rId24"/>
    <p:sldId id="328" r:id="rId25"/>
    <p:sldId id="330" r:id="rId26"/>
    <p:sldId id="329" r:id="rId27"/>
    <p:sldId id="266" r:id="rId28"/>
    <p:sldId id="267" r:id="rId29"/>
    <p:sldId id="271" r:id="rId30"/>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CC"/>
    <a:srgbClr val="006600"/>
    <a:srgbClr val="FF0000"/>
    <a:srgbClr val="E8F6E4"/>
    <a:srgbClr val="EEEFD7"/>
    <a:srgbClr val="FF33CC"/>
    <a:srgbClr val="BBCDE3"/>
    <a:srgbClr val="B395D8"/>
    <a:srgbClr val="3E8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aximized">
    <p:restoredLeft sz="17503" autoAdjust="0"/>
    <p:restoredTop sz="69349" autoAdjust="0"/>
  </p:normalViewPr>
  <p:slideViewPr>
    <p:cSldViewPr snapToGrid="0">
      <p:cViewPr varScale="1">
        <p:scale>
          <a:sx n="50" d="100"/>
          <a:sy n="50" d="100"/>
        </p:scale>
        <p:origin x="-68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5" d="100"/>
          <a:sy n="55" d="100"/>
        </p:scale>
        <p:origin x="-1794"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r>
              <a:rPr lang="en-US" smtClean="0"/>
              <a:t>Module 14: Enterprise Backup and Recovery</a:t>
            </a: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r>
              <a:rPr lang="en-US" smtClean="0"/>
              <a:t>Course 6433A</a:t>
            </a:r>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BE42D912-A35C-4A41-B273-2AB049BB503A}" type="slidenum">
              <a:rPr lang="en-US" smtClean="0"/>
              <a:pPr/>
              <a:t>‹#›</a:t>
            </a:fld>
            <a:endParaRPr lang="en-US"/>
          </a:p>
        </p:txBody>
      </p:sp>
    </p:spTree>
    <p:extLst>
      <p:ext uri="{BB962C8B-B14F-4D97-AF65-F5344CB8AC3E}">
        <p14:creationId xmlns:p14="http://schemas.microsoft.com/office/powerpoint/2010/main" val="31115908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pPr>
              <a:defRPr/>
            </a:pPr>
            <a:r>
              <a:rPr lang="en-US" smtClean="0"/>
              <a:t>Module 14: Enterprise Backup and Recovery</a:t>
            </a:r>
            <a:endParaRPr lang="en-US"/>
          </a:p>
        </p:txBody>
      </p:sp>
      <p:sp>
        <p:nvSpPr>
          <p:cNvPr id="5123"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a:p>
        </p:txBody>
      </p:sp>
      <p:sp>
        <p:nvSpPr>
          <p:cNvPr id="1946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795338"/>
            <a:ext cx="6286500" cy="823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F7CDD145-17A8-454E-9AC4-066C4616686D}" type="slidenum">
              <a:rPr lang="en-US"/>
              <a:pPr>
                <a:defRPr/>
              </a:pPr>
              <a:t>‹#›</a:t>
            </a:fld>
            <a:endParaRPr lang="en-US"/>
          </a:p>
        </p:txBody>
      </p:sp>
    </p:spTree>
    <p:extLst>
      <p:ext uri="{BB962C8B-B14F-4D97-AF65-F5344CB8AC3E}">
        <p14:creationId xmlns:p14="http://schemas.microsoft.com/office/powerpoint/2010/main" val="2568190350"/>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go.microsoft.com/fwlink/?LinkID=224627"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technet.microsoft.com/en-us/windowsserver/grouppolicy/default.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dirty="0"/>
          </a:p>
        </p:txBody>
      </p:sp>
      <p:sp>
        <p:nvSpPr>
          <p:cNvPr id="5" name="Date Placeholder 4"/>
          <p:cNvSpPr>
            <a:spLocks noGrp="1"/>
          </p:cNvSpPr>
          <p:nvPr>
            <p:ph type="dt" idx="11"/>
          </p:nvPr>
        </p:nvSpPr>
        <p:spPr/>
        <p:txBody>
          <a:bodyPr/>
          <a:lstStyle/>
          <a:p>
            <a:pPr>
              <a:defRPr/>
            </a:pPr>
            <a:r>
              <a:rPr lang="en-US" smtClean="0"/>
              <a:t>Course 6433A</a:t>
            </a:r>
            <a:endParaRPr lang="en-US" dirty="0"/>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a:t>
            </a:fld>
            <a:endParaRPr lang="en-US"/>
          </a:p>
        </p:txBody>
      </p:sp>
      <p:sp>
        <p:nvSpPr>
          <p:cNvPr id="8" name="Notes Placeholder 2"/>
          <p:cNvSpPr txBox="1">
            <a:spLocks/>
          </p:cNvSpPr>
          <p:nvPr/>
        </p:nvSpPr>
        <p:spPr bwMode="auto">
          <a:xfrm>
            <a:off x="314325" y="2446338"/>
            <a:ext cx="6286500" cy="6581775"/>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eaLnBrk="1" hangingPunct="1">
              <a:lnSpc>
                <a:spcPct val="80000"/>
              </a:lnSpc>
            </a:pPr>
            <a:r>
              <a:rPr lang="en-US" b="1" dirty="0" smtClean="0"/>
              <a:t>Presentation: 75 minutes</a:t>
            </a:r>
          </a:p>
          <a:p>
            <a:pPr eaLnBrk="1" hangingPunct="1">
              <a:lnSpc>
                <a:spcPct val="80000"/>
              </a:lnSpc>
            </a:pPr>
            <a:r>
              <a:rPr lang="en-US" b="1" dirty="0" smtClean="0"/>
              <a:t>Labs: 60 minutes</a:t>
            </a:r>
            <a:endParaRPr lang="en-US" altLang="ko-KR" b="1" dirty="0" smtClean="0">
              <a:ea typeface="굴림" pitchFamily="34" charset="-127"/>
            </a:endParaRPr>
          </a:p>
          <a:p>
            <a:pPr eaLnBrk="1" hangingPunct="1">
              <a:lnSpc>
                <a:spcPct val="80000"/>
              </a:lnSpc>
            </a:pPr>
            <a:endParaRPr lang="en-US" b="0" dirty="0" smtClean="0"/>
          </a:p>
          <a:p>
            <a:pPr eaLnBrk="1" hangingPunct="1">
              <a:lnSpc>
                <a:spcPct val="90000"/>
              </a:lnSpc>
            </a:pPr>
            <a:r>
              <a:rPr lang="en-CA" b="0" dirty="0" smtClean="0"/>
              <a:t>After completing this module, you will be able to:</a:t>
            </a:r>
          </a:p>
          <a:p>
            <a:pPr marL="171450" lvl="0" indent="-171450">
              <a:buFont typeface="Arial" pitchFamily="34" charset="0"/>
              <a:buChar char="•"/>
            </a:pPr>
            <a:r>
              <a:rPr lang="en-US" b="0" dirty="0"/>
              <a:t>Understand disaster recovery concepts.</a:t>
            </a:r>
          </a:p>
          <a:p>
            <a:pPr marL="171450" lvl="0" indent="-171450">
              <a:buFont typeface="Arial" pitchFamily="34" charset="0"/>
              <a:buChar char="•"/>
            </a:pPr>
            <a:r>
              <a:rPr lang="en-US" b="0" dirty="0"/>
              <a:t>Plan Windows Server Backup.</a:t>
            </a:r>
          </a:p>
          <a:p>
            <a:pPr marL="171450" lvl="0" indent="-171450">
              <a:buFont typeface="Arial" pitchFamily="34" charset="0"/>
              <a:buChar char="•"/>
            </a:pPr>
            <a:r>
              <a:rPr lang="en-US" b="0" dirty="0"/>
              <a:t>Prepare for the recovery of data and servers.</a:t>
            </a:r>
          </a:p>
          <a:p>
            <a:pPr eaLnBrk="1" hangingPunct="1">
              <a:lnSpc>
                <a:spcPct val="90000"/>
              </a:lnSpc>
            </a:pPr>
            <a:endParaRPr lang="en-US" b="0" dirty="0" smtClean="0"/>
          </a:p>
          <a:p>
            <a:pPr eaLnBrk="1" hangingPunct="1">
              <a:lnSpc>
                <a:spcPct val="90000"/>
              </a:lnSpc>
            </a:pPr>
            <a:r>
              <a:rPr lang="en-US" dirty="0" smtClean="0"/>
              <a:t>Required materials</a:t>
            </a:r>
          </a:p>
          <a:p>
            <a:pPr eaLnBrk="1" hangingPunct="1">
              <a:lnSpc>
                <a:spcPct val="90000"/>
              </a:lnSpc>
            </a:pPr>
            <a:r>
              <a:rPr lang="en-US" b="0" dirty="0" smtClean="0"/>
              <a:t>To teach this module, you need the Microsoft® Office PowerPoint® file 6433A_14.pptx.</a:t>
            </a:r>
          </a:p>
          <a:p>
            <a:pPr eaLnBrk="1" hangingPunct="1">
              <a:lnSpc>
                <a:spcPct val="90000"/>
              </a:lnSpc>
            </a:pPr>
            <a:endParaRPr lang="en-US" b="0" dirty="0" smtClean="0"/>
          </a:p>
          <a:p>
            <a:pPr eaLnBrk="1" hangingPunct="1">
              <a:lnSpc>
                <a:spcPct val="90000"/>
              </a:lnSpc>
            </a:pPr>
            <a:r>
              <a:rPr lang="en-US" b="0" dirty="0" smtClean="0"/>
              <a:t>Important: We recommend that you use PowerPoint 2002 or a later version to display the slides for this course. If you use PowerPoint Viewer or an earlier version of PowerPoint, all the features of the slides might </a:t>
            </a:r>
            <a:r>
              <a:rPr lang="en-US" b="0" dirty="0" smtClean="0">
                <a:solidFill>
                  <a:schemeClr val="tx1">
                    <a:lumMod val="75000"/>
                    <a:lumOff val="25000"/>
                  </a:schemeClr>
                </a:solidFill>
              </a:rPr>
              <a:t>not be displayed correctly</a:t>
            </a:r>
            <a:r>
              <a:rPr lang="en-US" b="0" dirty="0" smtClean="0"/>
              <a:t>.</a:t>
            </a:r>
          </a:p>
          <a:p>
            <a:pPr eaLnBrk="1" hangingPunct="1">
              <a:lnSpc>
                <a:spcPct val="90000"/>
              </a:lnSpc>
            </a:pPr>
            <a:endParaRPr lang="en-US" b="0" dirty="0" smtClean="0"/>
          </a:p>
          <a:p>
            <a:pPr eaLnBrk="1" hangingPunct="1">
              <a:lnSpc>
                <a:spcPct val="90000"/>
              </a:lnSpc>
            </a:pPr>
            <a:r>
              <a:rPr lang="en-US" dirty="0" smtClean="0"/>
              <a:t>Preparation tasks</a:t>
            </a:r>
          </a:p>
          <a:p>
            <a:pPr eaLnBrk="1" hangingPunct="1">
              <a:lnSpc>
                <a:spcPct val="90000"/>
              </a:lnSpc>
            </a:pPr>
            <a:r>
              <a:rPr lang="en-US" b="0" dirty="0" smtClean="0"/>
              <a:t>To prepare for this module:</a:t>
            </a:r>
          </a:p>
          <a:p>
            <a:pPr eaLnBrk="1" hangingPunct="1">
              <a:lnSpc>
                <a:spcPct val="90000"/>
              </a:lnSpc>
              <a:buFontTx/>
              <a:buChar char="•"/>
            </a:pPr>
            <a:r>
              <a:rPr lang="en-US" b="0" dirty="0" smtClean="0"/>
              <a:t> Read all of the materials for this module.</a:t>
            </a:r>
          </a:p>
          <a:p>
            <a:pPr eaLnBrk="1" hangingPunct="1">
              <a:lnSpc>
                <a:spcPct val="90000"/>
              </a:lnSpc>
              <a:buFontTx/>
              <a:buChar char="•"/>
            </a:pPr>
            <a:r>
              <a:rPr lang="en-US" b="0" dirty="0" smtClean="0"/>
              <a:t> Practice performing the demonstrations and the lab exercises.</a:t>
            </a:r>
          </a:p>
          <a:p>
            <a:pPr eaLnBrk="1" hangingPunct="1">
              <a:lnSpc>
                <a:spcPct val="90000"/>
              </a:lnSpc>
              <a:buFontTx/>
              <a:buChar char="•"/>
            </a:pPr>
            <a:r>
              <a:rPr lang="en-US" altLang="ko-KR" b="0"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b="0" dirty="0" smtClean="0"/>
          </a:p>
          <a:p>
            <a:pPr eaLnBrk="1" hangingPunct="1">
              <a:lnSpc>
                <a:spcPct val="90000"/>
              </a:lnSpc>
            </a:pPr>
            <a:r>
              <a:rPr lang="en-GB" altLang="zh-CN" b="0" dirty="0"/>
              <a:t>Make sure that students are aware </a:t>
            </a:r>
            <a:r>
              <a:rPr lang="en-GB" altLang="zh-CN" b="0" dirty="0" smtClean="0"/>
              <a:t>of the </a:t>
            </a:r>
            <a:r>
              <a:rPr lang="en-GB" altLang="zh-CN" b="0" dirty="0"/>
              <a:t>Course Companion content </a:t>
            </a:r>
            <a:r>
              <a:rPr lang="en-GB" altLang="zh-CN" b="0" dirty="0" smtClean="0"/>
              <a:t>portal that contains additional </a:t>
            </a:r>
            <a:r>
              <a:rPr lang="en-GB" altLang="zh-CN" b="0" dirty="0"/>
              <a:t>module information and resources.</a:t>
            </a:r>
            <a:endParaRPr lang="en-US" b="0" dirty="0"/>
          </a:p>
          <a:p>
            <a:pPr>
              <a:lnSpc>
                <a:spcPct val="90000"/>
              </a:lnSpc>
            </a:pP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baseline="0" dirty="0" smtClean="0"/>
          </a:p>
          <a:p>
            <a:r>
              <a:rPr lang="en-US" b="1" baseline="0" dirty="0" smtClean="0"/>
              <a:t>Key Points:</a:t>
            </a:r>
          </a:p>
          <a:p>
            <a:r>
              <a:rPr lang="en-US" b="1" baseline="0" dirty="0" smtClean="0"/>
              <a:t>Windows Server Backup is not an enterprise backup solution.</a:t>
            </a:r>
          </a:p>
          <a:p>
            <a:r>
              <a:rPr lang="en-US" sz="1000" kern="1200" dirty="0" smtClean="0">
                <a:effectLst/>
                <a:latin typeface="Arial" charset="0"/>
                <a:ea typeface="+mn-ea"/>
                <a:cs typeface="+mn-cs"/>
              </a:rPr>
              <a:t>The default automatic backup option for Windows Server Backup is a full server backup, though it is possible to configure automatic backup of other items.</a:t>
            </a:r>
          </a:p>
          <a:p>
            <a:r>
              <a:rPr lang="en-US" sz="1000" kern="1200" dirty="0" smtClean="0">
                <a:effectLst/>
                <a:latin typeface="Arial" charset="0"/>
                <a:ea typeface="+mn-ea"/>
                <a:cs typeface="+mn-cs"/>
              </a:rPr>
              <a:t>On Windows Server 2008, the smallest item that can be the target of an automatic backup is a volume. On</a:t>
            </a:r>
            <a:r>
              <a:rPr lang="en-US" sz="1000" kern="1200" baseline="0" dirty="0" smtClean="0">
                <a:effectLst/>
                <a:latin typeface="Arial" charset="0"/>
                <a:ea typeface="+mn-ea"/>
                <a:cs typeface="+mn-cs"/>
              </a:rPr>
              <a:t> Windows Server 2008 R2, </a:t>
            </a:r>
            <a:r>
              <a:rPr lang="en-US" sz="1000" kern="1200" baseline="0" dirty="0" smtClean="0">
                <a:effectLst/>
              </a:rPr>
              <a:t>you can target individual files and folders.</a:t>
            </a:r>
            <a:endParaRPr lang="en-US" b="1" baseline="0" dirty="0" smtClean="0"/>
          </a:p>
          <a:p>
            <a:r>
              <a:rPr lang="en-US" sz="1000" kern="1200" dirty="0" smtClean="0">
                <a:effectLst/>
                <a:latin typeface="Arial" charset="0"/>
                <a:ea typeface="+mn-ea"/>
                <a:cs typeface="+mn-cs"/>
              </a:rPr>
              <a:t>Automatic backups for Windows Server 2008 can be written to local dedicated disk</a:t>
            </a:r>
            <a:r>
              <a:rPr lang="en-US" sz="1000" kern="1200" baseline="0" dirty="0" smtClean="0">
                <a:effectLst/>
                <a:latin typeface="Arial" charset="0"/>
                <a:ea typeface="+mn-ea"/>
                <a:cs typeface="+mn-cs"/>
              </a:rPr>
              <a:t> and </a:t>
            </a:r>
            <a:r>
              <a:rPr lang="en-US" sz="1000" kern="1200" dirty="0" smtClean="0">
                <a:effectLst/>
                <a:latin typeface="Arial" charset="0"/>
                <a:ea typeface="+mn-ea"/>
                <a:cs typeface="+mn-cs"/>
              </a:rPr>
              <a:t>attached USB disk drive. Automatic backups for Windows Server 2008 R2 can be written to locally dedicated volume, disk, attached USB disk drive, and remote</a:t>
            </a:r>
            <a:r>
              <a:rPr lang="en-US" sz="1000" kern="1200" baseline="0" dirty="0" smtClean="0">
                <a:effectLst/>
                <a:latin typeface="Arial" charset="0"/>
                <a:ea typeface="+mn-ea"/>
                <a:cs typeface="+mn-cs"/>
              </a:rPr>
              <a:t> network share.</a:t>
            </a:r>
            <a:endParaRPr lang="en-US" sz="1000" kern="1200" dirty="0" smtClean="0">
              <a:effectLst/>
              <a:latin typeface="Arial" charset="0"/>
              <a:ea typeface="+mn-ea"/>
              <a:cs typeface="+mn-cs"/>
            </a:endParaRPr>
          </a:p>
          <a:p>
            <a:r>
              <a:rPr lang="en-US" b="1" baseline="0" dirty="0" smtClean="0"/>
              <a:t>Manual Backup</a:t>
            </a:r>
          </a:p>
          <a:p>
            <a:r>
              <a:rPr lang="en-US" dirty="0" smtClean="0"/>
              <a:t>Manual backups in Windows Server 2008 can be written to optical media drive; removable drive, such as a USB flash drive; attached volume, such as a USB disk drive; a local volume; and a shared folder.</a:t>
            </a:r>
          </a:p>
          <a:p>
            <a:pPr lvl="0"/>
            <a:r>
              <a:rPr lang="en-US" sz="1000" b="1" kern="1200" dirty="0" smtClean="0">
                <a:effectLst/>
                <a:latin typeface="Arial" charset="0"/>
                <a:ea typeface="+mn-ea"/>
                <a:cs typeface="+mn-cs"/>
              </a:rPr>
              <a:t>Limitations</a:t>
            </a:r>
          </a:p>
          <a:p>
            <a:pPr marL="171450" lvl="0" indent="-171450">
              <a:buFont typeface="Arial" pitchFamily="34" charset="0"/>
              <a:buChar char="•"/>
            </a:pPr>
            <a:r>
              <a:rPr lang="en-US" sz="1000" kern="1200" dirty="0" smtClean="0">
                <a:effectLst/>
                <a:latin typeface="Arial" charset="0"/>
                <a:ea typeface="+mn-ea"/>
                <a:cs typeface="+mn-cs"/>
              </a:rPr>
              <a:t>Cannot be used to back up a remote server to a local disk</a:t>
            </a:r>
          </a:p>
          <a:p>
            <a:pPr marL="171450" lvl="0" indent="-171450">
              <a:buFont typeface="Arial" pitchFamily="34" charset="0"/>
              <a:buChar char="•"/>
            </a:pPr>
            <a:r>
              <a:rPr lang="en-US" sz="1000" kern="1200" dirty="0" smtClean="0">
                <a:effectLst/>
                <a:latin typeface="Arial" charset="0"/>
                <a:ea typeface="+mn-ea"/>
                <a:cs typeface="+mn-cs"/>
              </a:rPr>
              <a:t>Can only be used to back up NTFS formatted volumes</a:t>
            </a:r>
          </a:p>
          <a:p>
            <a:pPr marL="171450" lvl="0" indent="-171450">
              <a:buFont typeface="Arial" pitchFamily="34" charset="0"/>
              <a:buChar char="•"/>
            </a:pPr>
            <a:r>
              <a:rPr lang="en-US" sz="1000" kern="1200" dirty="0" smtClean="0">
                <a:effectLst/>
                <a:latin typeface="Arial" charset="0"/>
                <a:ea typeface="+mn-ea"/>
                <a:cs typeface="+mn-cs"/>
              </a:rPr>
              <a:t>Cannot be used to recover data written by previous versions of backup, such as Ntbackup.exe.</a:t>
            </a:r>
          </a:p>
          <a:p>
            <a:pPr marL="171450" lvl="0" indent="-171450">
              <a:buFont typeface="Arial" pitchFamily="34" charset="0"/>
              <a:buChar char="•"/>
            </a:pPr>
            <a:r>
              <a:rPr lang="en-US" sz="1000" kern="1200" dirty="0" smtClean="0">
                <a:effectLst/>
                <a:latin typeface="Arial" charset="0"/>
                <a:ea typeface="+mn-ea"/>
                <a:cs typeface="+mn-cs"/>
              </a:rPr>
              <a:t>Does not support writing backup data to tape drive</a:t>
            </a:r>
          </a:p>
          <a:p>
            <a:pPr marL="171450" lvl="0" indent="-171450">
              <a:buFont typeface="Arial" pitchFamily="34" charset="0"/>
              <a:buChar char="•"/>
            </a:pPr>
            <a:r>
              <a:rPr lang="en-US" sz="1000" kern="1200" dirty="0" smtClean="0">
                <a:effectLst/>
                <a:latin typeface="Arial" charset="0"/>
                <a:ea typeface="+mn-ea"/>
                <a:cs typeface="+mn-cs"/>
              </a:rPr>
              <a:t>Cannot be used to back up volumes larger than 2043 GB</a:t>
            </a:r>
          </a:p>
          <a:p>
            <a:pPr marL="171450" lvl="0" indent="-171450">
              <a:buFont typeface="Arial" pitchFamily="34" charset="0"/>
              <a:buChar char="•"/>
            </a:pPr>
            <a:r>
              <a:rPr lang="en-US" sz="1000" kern="1200" dirty="0" smtClean="0">
                <a:effectLst/>
                <a:latin typeface="Arial" charset="0"/>
                <a:ea typeface="+mn-ea"/>
                <a:cs typeface="+mn-cs"/>
              </a:rPr>
              <a:t>Does not support more than 512 restore points,; the amount of storage space required to store this many restore points for a server is substantial.</a:t>
            </a:r>
          </a:p>
          <a:p>
            <a:pPr marL="171450" lvl="0" indent="-171450">
              <a:buFont typeface="Arial" pitchFamily="34" charset="0"/>
              <a:buChar char="•"/>
            </a:pPr>
            <a:r>
              <a:rPr lang="en-US" sz="1000" kern="1200" dirty="0" smtClean="0">
                <a:effectLst/>
                <a:latin typeface="Arial" charset="0"/>
                <a:ea typeface="+mn-ea"/>
                <a:cs typeface="+mn-cs"/>
              </a:rPr>
              <a:t>Deletes restore points after 90 days</a:t>
            </a:r>
          </a:p>
          <a:p>
            <a:pPr marL="171450" lvl="0" indent="-171450">
              <a:buFont typeface="Arial" pitchFamily="34" charset="0"/>
              <a:buChar char="•"/>
            </a:pPr>
            <a:r>
              <a:rPr lang="en-US" sz="1000" kern="1200" dirty="0" smtClean="0">
                <a:effectLst/>
                <a:latin typeface="Arial" charset="0"/>
                <a:ea typeface="+mn-ea"/>
                <a:cs typeface="+mn-cs"/>
              </a:rPr>
              <a:t>Minimum backup schedule is every 30 minutes</a:t>
            </a:r>
          </a:p>
          <a:p>
            <a:pPr marL="171450" lvl="0" indent="-171450">
              <a:buFont typeface="Arial" pitchFamily="34" charset="0"/>
              <a:buChar char="•"/>
            </a:pPr>
            <a:r>
              <a:rPr lang="en-US" sz="1000" kern="1200" dirty="0" smtClean="0">
                <a:effectLst/>
                <a:latin typeface="Arial" charset="0"/>
                <a:ea typeface="+mn-ea"/>
                <a:cs typeface="+mn-cs"/>
              </a:rPr>
              <a:t>Does not support multiple backup schedules</a:t>
            </a:r>
          </a:p>
          <a:p>
            <a:pPr marL="171450" lvl="0" indent="-171450">
              <a:buFont typeface="Arial" pitchFamily="34" charset="0"/>
              <a:buChar char="•"/>
            </a:pPr>
            <a:r>
              <a:rPr lang="en-US" sz="1000" kern="1200" dirty="0" smtClean="0">
                <a:effectLst/>
                <a:latin typeface="Arial" charset="0"/>
                <a:ea typeface="+mn-ea"/>
                <a:cs typeface="+mn-cs"/>
              </a:rPr>
              <a:t>Will perform a full backup every 14 backups or every 14 days, whichever comes first</a:t>
            </a:r>
          </a:p>
          <a:p>
            <a:pPr marL="171450" lvl="0" indent="-171450">
              <a:buFont typeface="Arial" pitchFamily="34" charset="0"/>
              <a:buChar char="•"/>
            </a:pPr>
            <a:r>
              <a:rPr lang="en-US" sz="1000" kern="1200" dirty="0" smtClean="0">
                <a:effectLst/>
                <a:latin typeface="Arial" charset="0"/>
                <a:ea typeface="+mn-ea"/>
                <a:cs typeface="+mn-cs"/>
              </a:rPr>
              <a:t>The version that ships with Windows Server 2008 does not allow direct System State backup from the GUI, but does allow it from the command-line utility.</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10</a:t>
            </a:fld>
            <a:endParaRPr lang="en-US"/>
          </a:p>
        </p:txBody>
      </p:sp>
    </p:spTree>
    <p:extLst>
      <p:ext uri="{BB962C8B-B14F-4D97-AF65-F5344CB8AC3E}">
        <p14:creationId xmlns:p14="http://schemas.microsoft.com/office/powerpoint/2010/main" val="3948938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a:p>
            <a:endParaRPr lang="en-US" b="1" dirty="0"/>
          </a:p>
          <a:p>
            <a:endParaRPr lang="en-US" b="1" dirty="0" smtClean="0"/>
          </a:p>
          <a:p>
            <a:endParaRPr lang="en-US" b="1" dirty="0"/>
          </a:p>
          <a:p>
            <a:endParaRPr lang="en-US" b="1" dirty="0" smtClean="0"/>
          </a:p>
          <a:p>
            <a:endParaRPr lang="en-US" b="1" dirty="0"/>
          </a:p>
          <a:p>
            <a:r>
              <a:rPr lang="en-US" b="1" dirty="0" smtClean="0"/>
              <a:t>Note </a:t>
            </a:r>
            <a:endParaRPr lang="en-US" b="1" dirty="0"/>
          </a:p>
          <a:p>
            <a:pPr marL="171450" indent="-171450">
              <a:buFont typeface="Arial" pitchFamily="34" charset="0"/>
              <a:buChar char="•"/>
            </a:pPr>
            <a:r>
              <a:rPr lang="en-US" dirty="0"/>
              <a:t>Windows Server Backup does not support tape.</a:t>
            </a:r>
          </a:p>
          <a:p>
            <a:pPr marL="171450" indent="-171450">
              <a:buFont typeface="Arial" pitchFamily="34" charset="0"/>
              <a:buChar char="•"/>
            </a:pPr>
            <a:r>
              <a:rPr lang="en-US" dirty="0"/>
              <a:t>It cannot be used to back up volumes larger than 2043 GB.</a:t>
            </a:r>
          </a:p>
          <a:p>
            <a:pPr marL="171450" indent="-171450">
              <a:buFont typeface="Arial" pitchFamily="34" charset="0"/>
              <a:buChar char="•"/>
            </a:pPr>
            <a:r>
              <a:rPr lang="en-US" dirty="0"/>
              <a:t>It is not an enterprise backup solution.</a:t>
            </a:r>
          </a:p>
          <a:p>
            <a:endParaRPr lang="en-US" b="1" dirty="0" smtClean="0"/>
          </a:p>
          <a:p>
            <a:r>
              <a:rPr lang="en-US" b="1" dirty="0" smtClean="0"/>
              <a:t>Additional </a:t>
            </a:r>
            <a:r>
              <a:rPr lang="en-US" b="1" dirty="0"/>
              <a:t>Reading:</a:t>
            </a:r>
          </a:p>
          <a:p>
            <a:r>
              <a:rPr lang="en-US" dirty="0"/>
              <a:t>Backing Up Your </a:t>
            </a:r>
            <a:r>
              <a:rPr lang="en-US" dirty="0" smtClean="0"/>
              <a:t>Server</a:t>
            </a:r>
            <a:br>
              <a:rPr lang="en-US" dirty="0" smtClean="0"/>
            </a:br>
            <a:r>
              <a:rPr lang="en-US" dirty="0" smtClean="0"/>
              <a:t>http</a:t>
            </a:r>
            <a:r>
              <a:rPr lang="en-US" dirty="0"/>
              <a:t>://go.microsoft.com/fwlink/?</a:t>
            </a:r>
            <a:r>
              <a:rPr lang="en-US" dirty="0" smtClean="0"/>
              <a:t>LinkID=224614</a:t>
            </a:r>
            <a:br>
              <a:rPr lang="en-US" dirty="0" smtClean="0"/>
            </a:br>
            <a:endParaRPr lang="en-US" b="1" dirty="0"/>
          </a:p>
          <a:p>
            <a:r>
              <a:rPr lang="en-US" dirty="0"/>
              <a:t>Use Multiple Disks To Store </a:t>
            </a:r>
            <a:r>
              <a:rPr lang="en-US" dirty="0" smtClean="0"/>
              <a:t>Backups</a:t>
            </a:r>
            <a:br>
              <a:rPr lang="en-US" dirty="0" smtClean="0"/>
            </a:br>
            <a:r>
              <a:rPr lang="en-US" dirty="0" smtClean="0"/>
              <a:t>http</a:t>
            </a:r>
            <a:r>
              <a:rPr lang="en-US" dirty="0"/>
              <a:t>://go.microsoft.com/fwlink/?LinkID=224615</a:t>
            </a:r>
          </a:p>
          <a:p>
            <a:endParaRPr lang="en-US"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11</a:t>
            </a:fld>
            <a:endParaRPr lang="en-US"/>
          </a:p>
        </p:txBody>
      </p:sp>
    </p:spTree>
    <p:extLst>
      <p:ext uri="{BB962C8B-B14F-4D97-AF65-F5344CB8AC3E}">
        <p14:creationId xmlns:p14="http://schemas.microsoft.com/office/powerpoint/2010/main" val="490796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dirty="0"/>
          </a:p>
          <a:p>
            <a:r>
              <a:rPr lang="en-US" b="1" baseline="0" dirty="0" smtClean="0"/>
              <a:t>Key Points:</a:t>
            </a:r>
          </a:p>
          <a:p>
            <a:pPr marL="171450" indent="-171450">
              <a:buFont typeface="Arial" pitchFamily="34" charset="0"/>
              <a:buChar char="•"/>
            </a:pPr>
            <a:r>
              <a:rPr lang="en-US" baseline="0" dirty="0" smtClean="0"/>
              <a:t>Back up individual files.</a:t>
            </a:r>
          </a:p>
          <a:p>
            <a:pPr marL="171450" indent="-171450">
              <a:buFont typeface="Arial" pitchFamily="34" charset="0"/>
              <a:buChar char="•"/>
            </a:pPr>
            <a:r>
              <a:rPr lang="en-US" baseline="0" dirty="0" smtClean="0"/>
              <a:t>Exclude files from </a:t>
            </a:r>
            <a:r>
              <a:rPr lang="en-US" dirty="0" smtClean="0"/>
              <a:t>backup.</a:t>
            </a:r>
          </a:p>
          <a:p>
            <a:pPr marL="171450" indent="-171450">
              <a:buFont typeface="Arial" pitchFamily="34" charset="0"/>
              <a:buChar char="•"/>
            </a:pPr>
            <a:r>
              <a:rPr lang="en-US" baseline="0" dirty="0" smtClean="0"/>
              <a:t>Scheduled backup to shared </a:t>
            </a:r>
            <a:r>
              <a:rPr lang="en-US" dirty="0" smtClean="0"/>
              <a:t>folders.</a:t>
            </a:r>
          </a:p>
          <a:p>
            <a:pPr marL="171450" indent="-171450">
              <a:buFont typeface="Arial" pitchFamily="34" charset="0"/>
              <a:buChar char="•"/>
            </a:pPr>
            <a:r>
              <a:rPr lang="en-US" baseline="0" dirty="0" smtClean="0"/>
              <a:t>Backups stored on virtual hard </a:t>
            </a:r>
            <a:r>
              <a:rPr lang="en-US" dirty="0" smtClean="0"/>
              <a:t>disks.</a:t>
            </a:r>
          </a:p>
          <a:p>
            <a:pPr marL="171450" indent="-171450">
              <a:buFont typeface="Arial" pitchFamily="34" charset="0"/>
              <a:buChar char="•"/>
            </a:pPr>
            <a:r>
              <a:rPr lang="en-US" baseline="0" dirty="0" smtClean="0"/>
              <a:t>Expanded command-line </a:t>
            </a:r>
            <a:r>
              <a:rPr lang="en-US" dirty="0" smtClean="0"/>
              <a:t>support.</a:t>
            </a:r>
          </a:p>
          <a:p>
            <a:endParaRPr lang="en-US" baseline="0" dirty="0" smtClean="0"/>
          </a:p>
          <a:p>
            <a:r>
              <a:rPr lang="en-US" baseline="0" dirty="0" smtClean="0"/>
              <a:t>Discuss with students why WSB in 2008 R2 is different from WSB in 2008. </a:t>
            </a:r>
            <a:endParaRPr lang="en-US" b="1" u="sng" baseline="0" dirty="0" smtClean="0">
              <a:solidFill>
                <a:srgbClr val="006600"/>
              </a:solidFill>
            </a:endParaRPr>
          </a:p>
          <a:p>
            <a:endParaRPr lang="en-US" baseline="0" dirty="0" smtClean="0"/>
          </a:p>
          <a:p>
            <a:r>
              <a:rPr lang="en-US" b="1" baseline="0" dirty="0" smtClean="0"/>
              <a:t>Additional Reading:</a:t>
            </a:r>
            <a:endParaRPr lang="en-US" dirty="0" smtClean="0"/>
          </a:p>
          <a:p>
            <a:r>
              <a:rPr lang="en-US" dirty="0" smtClean="0"/>
              <a:t>What's New in Windows Server Backup</a:t>
            </a:r>
          </a:p>
          <a:p>
            <a:r>
              <a:rPr lang="en-US" dirty="0"/>
              <a:t>http://go.microsoft.com/fwlink/?LinkID=224616</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12</a:t>
            </a:fld>
            <a:endParaRPr lang="en-US"/>
          </a:p>
        </p:txBody>
      </p:sp>
    </p:spTree>
    <p:extLst>
      <p:ext uri="{BB962C8B-B14F-4D97-AF65-F5344CB8AC3E}">
        <p14:creationId xmlns:p14="http://schemas.microsoft.com/office/powerpoint/2010/main" val="2572967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baseline="0" dirty="0" smtClean="0"/>
              <a:t>A full backup makes a reproduction of all the blocks on the hard disk on the backup target.</a:t>
            </a:r>
          </a:p>
          <a:p>
            <a:r>
              <a:rPr lang="en-US" baseline="0" dirty="0" smtClean="0"/>
              <a:t>Incremental backup only backs up the blocks that have changed since the last backup. Big saving on space compared to file level incremental backup.</a:t>
            </a:r>
          </a:p>
          <a:p>
            <a:r>
              <a:rPr lang="en-US" baseline="0" dirty="0" smtClean="0"/>
              <a:t>Unlike previous versions of Windows backup, where you needed to hunt for both the full and incremental backups, these will be stored in the same location</a:t>
            </a:r>
          </a:p>
          <a:p>
            <a:r>
              <a:rPr lang="en-US" baseline="0" dirty="0" smtClean="0"/>
              <a:t>Default is to do a full backup and then incremental backups. WSB requires a full backup every 14 days for automatic backups.</a:t>
            </a:r>
          </a:p>
          <a:p>
            <a:r>
              <a:rPr lang="en-US" baseline="0" dirty="0" smtClean="0"/>
              <a:t>Process is automated,; you don’t choose to do one or the other.</a:t>
            </a:r>
          </a:p>
          <a:p>
            <a:r>
              <a:rPr lang="en-US" baseline="0" dirty="0" smtClean="0"/>
              <a:t>Manual backups are always full backups.</a:t>
            </a:r>
          </a:p>
          <a:p>
            <a:r>
              <a:rPr lang="en-US" baseline="0" dirty="0" smtClean="0"/>
              <a:t>Allows you full restores from any combination of full and incremental backup.</a:t>
            </a:r>
          </a:p>
          <a:p>
            <a:endParaRPr lang="en-US" baseline="0" dirty="0" smtClean="0"/>
          </a:p>
          <a:p>
            <a:r>
              <a:rPr lang="en-US" b="1" baseline="0" dirty="0" smtClean="0"/>
              <a:t>Additional Reading:</a:t>
            </a:r>
            <a:endParaRPr lang="en-US" b="1" dirty="0" smtClean="0"/>
          </a:p>
          <a:p>
            <a:r>
              <a:rPr lang="en-US" dirty="0" smtClean="0"/>
              <a:t>Tape Is</a:t>
            </a:r>
            <a:r>
              <a:rPr lang="en-US" baseline="0" dirty="0" smtClean="0"/>
              <a:t> Dead! Long Live Tape!</a:t>
            </a:r>
            <a:r>
              <a:rPr lang="en-US" dirty="0"/>
              <a:t/>
            </a:r>
            <a:br>
              <a:rPr lang="en-US" dirty="0"/>
            </a:br>
            <a:r>
              <a:rPr lang="en-US" dirty="0" smtClean="0"/>
              <a:t/>
            </a:r>
            <a:br>
              <a:rPr lang="en-US" dirty="0" smtClean="0"/>
            </a:br>
            <a:r>
              <a:rPr lang="en-US" dirty="0" smtClean="0"/>
              <a:t>http</a:t>
            </a:r>
            <a:r>
              <a:rPr lang="en-US" dirty="0"/>
              <a:t>://go.microsoft.com/fwlink/?LinkID=224617</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13</a:t>
            </a:fld>
            <a:endParaRPr lang="en-US"/>
          </a:p>
        </p:txBody>
      </p:sp>
    </p:spTree>
    <p:extLst>
      <p:ext uri="{BB962C8B-B14F-4D97-AF65-F5344CB8AC3E}">
        <p14:creationId xmlns:p14="http://schemas.microsoft.com/office/powerpoint/2010/main" val="811105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dirty="0"/>
          </a:p>
          <a:p>
            <a:r>
              <a:rPr lang="en-US" b="1" baseline="0" dirty="0" smtClean="0"/>
              <a:t>Key Points:</a:t>
            </a:r>
          </a:p>
          <a:p>
            <a:r>
              <a:rPr lang="en-US" baseline="0" dirty="0" smtClean="0"/>
              <a:t>Understanding VSS is important to understanding how backup works.</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Consistent Data</a:t>
            </a:r>
          </a:p>
          <a:p>
            <a:r>
              <a:rPr lang="en-US" sz="1000" kern="1200" dirty="0" smtClean="0">
                <a:effectLst/>
                <a:latin typeface="Arial" charset="0"/>
                <a:ea typeface="+mn-ea"/>
                <a:cs typeface="+mn-cs"/>
              </a:rPr>
              <a:t>A substantial problem when taking backups is ensuring the consistency of the data backed up. Backups don’t occur instantly, they can take seconds, minutes, or hours. Unfortunately, servers are not static and the state that a server is in at the beginning of a backup might not be the same state that the server is in when the backup completes.</a:t>
            </a:r>
          </a:p>
          <a:p>
            <a:r>
              <a:rPr lang="en-US" sz="1000" b="1" kern="1200" baseline="0" dirty="0" smtClean="0">
                <a:effectLst/>
                <a:latin typeface="Arial" charset="0"/>
                <a:ea typeface="+mn-ea"/>
                <a:cs typeface="+mn-cs"/>
              </a:rPr>
              <a:t/>
            </a:r>
            <a:br>
              <a:rPr lang="en-US" sz="1000" b="1" kern="1200" baseline="0" dirty="0" smtClean="0">
                <a:effectLst/>
                <a:latin typeface="Arial" charset="0"/>
                <a:ea typeface="+mn-ea"/>
                <a:cs typeface="+mn-cs"/>
              </a:rPr>
            </a:br>
            <a:r>
              <a:rPr lang="en-US" sz="1000" b="1" kern="1200" baseline="0" dirty="0" smtClean="0">
                <a:effectLst/>
                <a:latin typeface="Arial" charset="0"/>
                <a:ea typeface="+mn-ea"/>
                <a:cs typeface="+mn-cs"/>
              </a:rPr>
              <a:t>VSS</a:t>
            </a:r>
          </a:p>
          <a:p>
            <a:r>
              <a:rPr lang="en-US" sz="1000" kern="1200" dirty="0" smtClean="0">
                <a:effectLst/>
                <a:latin typeface="Arial" charset="0"/>
                <a:ea typeface="+mn-ea"/>
                <a:cs typeface="+mn-cs"/>
              </a:rPr>
              <a:t>A shadow copy is a collection of blocks on a volume frozen at a specific point in time. Changes can still be made to the disk, but when a backup occurs, it is the collection of frozen blocks that are backed up and not any changes that might have occurred since the freeze. This ensures that the backup has a snapshot of the system in a consistent state, no matter how long it actually takes to write the backup data to the backup storage device.</a:t>
            </a:r>
          </a:p>
          <a:p>
            <a:r>
              <a:rPr lang="en-US" sz="1000" b="1" kern="1200" dirty="0" smtClean="0">
                <a:effectLst/>
                <a:latin typeface="Arial" charset="0"/>
                <a:ea typeface="+mn-ea"/>
                <a:cs typeface="+mn-cs"/>
              </a:rPr>
              <a:t/>
            </a:r>
            <a:br>
              <a:rPr lang="en-US" sz="1000" b="1" kern="1200" dirty="0" smtClean="0">
                <a:effectLst/>
                <a:latin typeface="Arial" charset="0"/>
                <a:ea typeface="+mn-ea"/>
                <a:cs typeface="+mn-cs"/>
              </a:rPr>
            </a:br>
            <a:r>
              <a:rPr lang="en-US" sz="1000" b="1" kern="1200" dirty="0" smtClean="0">
                <a:effectLst/>
                <a:latin typeface="Arial" charset="0"/>
                <a:ea typeface="+mn-ea"/>
                <a:cs typeface="+mn-cs"/>
              </a:rPr>
              <a:t>Streaming Backup</a:t>
            </a:r>
          </a:p>
          <a:p>
            <a:r>
              <a:rPr lang="en-US" sz="1000" kern="1200" dirty="0" smtClean="0">
                <a:effectLst/>
                <a:latin typeface="Arial" charset="0"/>
                <a:ea typeface="+mn-ea"/>
                <a:cs typeface="+mn-cs"/>
              </a:rPr>
              <a:t>Streaming backup is often used by older applications that do not use the VSS APIs present in Windows Server 2008 R2. When streaming backup is used, the application or the </a:t>
            </a:r>
            <a:r>
              <a:rPr lang="en-US" sz="1000" kern="1200" dirty="0" smtClean="0">
                <a:solidFill>
                  <a:schemeClr val="tx1"/>
                </a:solidFill>
                <a:effectLst/>
                <a:latin typeface="Arial" charset="0"/>
                <a:ea typeface="+mn-ea"/>
                <a:cs typeface="+mn-cs"/>
              </a:rPr>
              <a:t>data protection application is responsible for ensuring that the data remains in a consistent state. WSB does not use</a:t>
            </a:r>
            <a:r>
              <a:rPr lang="en-US" sz="1000" kern="1200" baseline="0" dirty="0" smtClean="0">
                <a:solidFill>
                  <a:schemeClr val="tx1"/>
                </a:solidFill>
                <a:effectLst/>
                <a:latin typeface="Arial" charset="0"/>
                <a:ea typeface="+mn-ea"/>
                <a:cs typeface="+mn-cs"/>
              </a:rPr>
              <a:t> streaming backup.</a:t>
            </a:r>
            <a:endParaRPr lang="en-US" sz="1000" kern="1200" dirty="0" smtClean="0">
              <a:solidFill>
                <a:schemeClr val="tx1"/>
              </a:solidFill>
              <a:effectLst/>
              <a:latin typeface="Arial" charset="0"/>
              <a:ea typeface="+mn-ea"/>
              <a:cs typeface="+mn-cs"/>
            </a:endParaRPr>
          </a:p>
          <a:p>
            <a:r>
              <a:rPr lang="en-US" b="1" baseline="0" dirty="0" smtClean="0"/>
              <a:t/>
            </a:r>
            <a:br>
              <a:rPr lang="en-US" b="1" baseline="0" dirty="0" smtClean="0"/>
            </a:br>
            <a:r>
              <a:rPr lang="en-US" b="1" baseline="0" dirty="0" smtClean="0"/>
              <a:t>Additional Reading:</a:t>
            </a:r>
          </a:p>
          <a:p>
            <a:r>
              <a:rPr lang="en-US" b="0" baseline="0" dirty="0" smtClean="0"/>
              <a:t>Buffington, Jason. Data Protection for Virtual Data Centers. Wiley Publishing Inc. 2010. Indianapolis, Indiana. USA.</a:t>
            </a:r>
          </a:p>
          <a:p>
            <a:r>
              <a:rPr lang="en-US" b="0" baseline="0" dirty="0" smtClean="0"/>
              <a:t>Backup Planning</a:t>
            </a:r>
          </a:p>
          <a:p>
            <a:r>
              <a:rPr lang="en-US" dirty="0"/>
              <a:t>http://go.microsoft.com/fwlink/?LinkID=224618</a:t>
            </a:r>
            <a:endParaRPr lang="en-US" b="0" baseline="0"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14</a:t>
            </a:fld>
            <a:endParaRPr lang="en-US"/>
          </a:p>
        </p:txBody>
      </p:sp>
    </p:spTree>
    <p:extLst>
      <p:ext uri="{BB962C8B-B14F-4D97-AF65-F5344CB8AC3E}">
        <p14:creationId xmlns:p14="http://schemas.microsoft.com/office/powerpoint/2010/main" val="811105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18995"/>
            <a:ext cx="6286500" cy="7009118"/>
          </a:xfrm>
        </p:spPr>
        <p:txBody>
          <a:bodyPr/>
          <a:lstStyle/>
          <a:p>
            <a:r>
              <a:rPr lang="en-US" b="1" baseline="0" dirty="0" smtClean="0"/>
              <a:t>Key Points:</a:t>
            </a:r>
          </a:p>
          <a:p>
            <a:r>
              <a:rPr lang="en-US" baseline="0" dirty="0" smtClean="0"/>
              <a:t>Determining what data to back up involves knowing what can’t be replaced.</a:t>
            </a:r>
          </a:p>
          <a:p>
            <a:endParaRPr lang="en-US" baseline="0" dirty="0" smtClean="0"/>
          </a:p>
          <a:p>
            <a:r>
              <a:rPr lang="en-US" baseline="0" dirty="0" smtClean="0"/>
              <a:t>Determining what data not to back up. Not all data needs to be backed up, but do you know how to work out if something doesn’t need to be backed up?</a:t>
            </a:r>
          </a:p>
          <a:p>
            <a:endParaRPr lang="en-US" baseline="0" dirty="0" smtClean="0"/>
          </a:p>
          <a:p>
            <a:r>
              <a:rPr lang="en-US" baseline="0" dirty="0" smtClean="0"/>
              <a:t>Ensure that Previous Versions of Files is enabled and has enough space to allow recovery without using backup. Teaching users to restore their own files from a file share saves significant helpdesk resources.</a:t>
            </a:r>
          </a:p>
          <a:p>
            <a:endParaRPr lang="en-US" baseline="0" dirty="0" smtClean="0"/>
          </a:p>
          <a:p>
            <a:r>
              <a:rPr lang="en-US" baseline="0" dirty="0" smtClean="0"/>
              <a:t>Have to know what to back up as unlike when you do a full server backup, if you miss something critical, you are in trouble if things go wrong. With a full server backup, you can always recover something you didn’t know you had to back up.</a:t>
            </a:r>
          </a:p>
          <a:p>
            <a:endParaRPr lang="en-US" baseline="0" dirty="0" smtClean="0"/>
          </a:p>
          <a:p>
            <a:r>
              <a:rPr lang="en-US" baseline="0" dirty="0" smtClean="0"/>
              <a:t>Good strategy if you know exactly what data needs to be backed up as it reduces amount of data backed up.</a:t>
            </a:r>
          </a:p>
          <a:p>
            <a:endParaRPr lang="en-US" baseline="0" dirty="0" smtClean="0"/>
          </a:p>
          <a:p>
            <a:pPr marL="0" marR="0" lvl="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Windows Server Backup limitations still apply. 90-day limit on recovery points and 512 recovery point limitation still apply. </a:t>
            </a:r>
          </a:p>
          <a:p>
            <a:r>
              <a:rPr lang="en-US" baseline="0" dirty="0" smtClean="0"/>
              <a:t>Makes full server recovery more time consuming.</a:t>
            </a:r>
          </a:p>
          <a:p>
            <a:endParaRPr lang="en-US" baseline="0" dirty="0" smtClean="0"/>
          </a:p>
          <a:p>
            <a:r>
              <a:rPr lang="en-US" b="1" baseline="0" dirty="0" smtClean="0"/>
              <a:t>Additional Reading:</a:t>
            </a:r>
            <a:endParaRPr lang="en-US" b="1" dirty="0" smtClean="0"/>
          </a:p>
          <a:p>
            <a:r>
              <a:rPr lang="en-US" sz="1000" i="0" kern="1200" dirty="0" smtClean="0">
                <a:solidFill>
                  <a:schemeClr val="tx1"/>
                </a:solidFill>
                <a:effectLst/>
              </a:rPr>
              <a:t>Backing Up Applications and Data</a:t>
            </a:r>
            <a:endParaRPr lang="en-US" dirty="0" smtClean="0"/>
          </a:p>
          <a:p>
            <a:r>
              <a:rPr lang="en-US" dirty="0"/>
              <a:t>http://go.microsoft.com/fwlink/?LinkID=224620</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15</a:t>
            </a:fld>
            <a:endParaRPr lang="en-US"/>
          </a:p>
        </p:txBody>
      </p:sp>
    </p:spTree>
    <p:extLst>
      <p:ext uri="{BB962C8B-B14F-4D97-AF65-F5344CB8AC3E}">
        <p14:creationId xmlns:p14="http://schemas.microsoft.com/office/powerpoint/2010/main" val="1694002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smtClean="0"/>
          </a:p>
          <a:p>
            <a:endParaRPr lang="en-US" dirty="0"/>
          </a:p>
          <a:p>
            <a:endParaRPr lang="en-US" u="none" dirty="0" smtClean="0"/>
          </a:p>
          <a:p>
            <a:endParaRPr lang="en-US" dirty="0"/>
          </a:p>
          <a:p>
            <a:endParaRPr lang="en-US" u="none" dirty="0" smtClean="0"/>
          </a:p>
          <a:p>
            <a:endParaRPr lang="en-US" dirty="0"/>
          </a:p>
          <a:p>
            <a:endParaRPr lang="en-US" u="none" dirty="0" smtClean="0"/>
          </a:p>
          <a:p>
            <a:r>
              <a:rPr lang="en-US" u="none" dirty="0" smtClean="0"/>
              <a:t>In this demonstration, you will demonstrate the ability for Windows Server Backup to selectively</a:t>
            </a:r>
            <a:r>
              <a:rPr lang="en-US" u="none" baseline="0" dirty="0" smtClean="0"/>
              <a:t> back up data rather than requiring a full volume backup.</a:t>
            </a:r>
          </a:p>
          <a:p>
            <a:pPr marL="228600" indent="-228600">
              <a:buAutoNum type="arabicPeriod" startAt="14"/>
            </a:pPr>
            <a:endParaRPr lang="en-US" u="none" baseline="0" dirty="0" smtClean="0">
              <a:sym typeface="Wingdings" pitchFamily="2" charset="2"/>
            </a:endParaRPr>
          </a:p>
          <a:p>
            <a:r>
              <a:rPr lang="en-US" sz="1000" b="1" u="none" kern="1200" dirty="0" smtClean="0">
                <a:solidFill>
                  <a:schemeClr val="tx1"/>
                </a:solidFill>
                <a:effectLst/>
                <a:latin typeface="Arial" charset="0"/>
                <a:ea typeface="+mn-ea"/>
                <a:cs typeface="+mn-cs"/>
              </a:rPr>
              <a:t>Demonstration Steps</a:t>
            </a:r>
            <a:r>
              <a:rPr lang="en-US" sz="1000" b="0" u="none" kern="1200" dirty="0" smtClean="0">
                <a:solidFill>
                  <a:schemeClr val="tx1"/>
                </a:solidFill>
                <a:effectLst/>
                <a:latin typeface="Arial" charset="0"/>
                <a:ea typeface="+mn-ea"/>
                <a:cs typeface="+mn-cs"/>
              </a:rPr>
              <a:t> </a:t>
            </a:r>
            <a:endParaRPr lang="en-US" sz="1000" b="1" u="none" kern="1200" dirty="0" smtClean="0">
              <a:solidFill>
                <a:schemeClr val="tx1"/>
              </a:solidFill>
              <a:effectLst/>
              <a:latin typeface="Arial" charset="0"/>
              <a:ea typeface="+mn-ea"/>
              <a:cs typeface="+mn-cs"/>
            </a:endParaRPr>
          </a:p>
          <a:p>
            <a:r>
              <a:rPr lang="en-US" sz="1000" b="1" u="none" kern="1200" dirty="0" smtClean="0">
                <a:solidFill>
                  <a:schemeClr val="tx1"/>
                </a:solidFill>
                <a:effectLst/>
                <a:latin typeface="Arial" charset="0"/>
                <a:ea typeface="+mn-ea"/>
                <a:cs typeface="+mn-cs"/>
              </a:rPr>
              <a:t>Note:</a:t>
            </a:r>
            <a:r>
              <a:rPr lang="en-US" sz="1000" u="none" kern="1200" dirty="0" smtClean="0">
                <a:solidFill>
                  <a:schemeClr val="tx1"/>
                </a:solidFill>
                <a:effectLst/>
                <a:latin typeface="Arial" charset="0"/>
                <a:ea typeface="+mn-ea"/>
                <a:cs typeface="+mn-cs"/>
              </a:rPr>
              <a:t> You require the 6430C-NYC-DC1 and 6430C-NYC-SVR1 virtual machines to complete this demonstration. Log on to the virtual machines as </a:t>
            </a:r>
            <a:r>
              <a:rPr lang="en-US" sz="1000" b="1" u="none" kern="1200" dirty="0" err="1" smtClean="0">
                <a:solidFill>
                  <a:schemeClr val="tx1"/>
                </a:solidFill>
                <a:effectLst/>
                <a:latin typeface="Arial" charset="0"/>
                <a:ea typeface="+mn-ea"/>
                <a:cs typeface="+mn-cs"/>
              </a:rPr>
              <a:t>Contoso</a:t>
            </a:r>
            <a:r>
              <a:rPr lang="en-US" sz="1000" b="1" u="none" kern="1200" dirty="0" smtClean="0">
                <a:solidFill>
                  <a:schemeClr val="tx1"/>
                </a:solidFill>
                <a:effectLst/>
                <a:latin typeface="Arial" charset="0"/>
                <a:ea typeface="+mn-ea"/>
                <a:cs typeface="+mn-cs"/>
              </a:rPr>
              <a:t>\Administrator</a:t>
            </a:r>
            <a:r>
              <a:rPr lang="en-US" sz="1000" u="none" kern="1200" dirty="0" smtClean="0">
                <a:solidFill>
                  <a:schemeClr val="tx1"/>
                </a:solidFill>
                <a:effectLst/>
                <a:latin typeface="Arial" charset="0"/>
                <a:ea typeface="+mn-ea"/>
                <a:cs typeface="+mn-cs"/>
              </a:rPr>
              <a:t> with the password of </a:t>
            </a:r>
            <a:r>
              <a:rPr lang="en-US" sz="1000" b="1" u="none" kern="1200" dirty="0" smtClean="0">
                <a:solidFill>
                  <a:schemeClr val="tx1"/>
                </a:solidFill>
                <a:effectLst/>
                <a:latin typeface="Arial" charset="0"/>
                <a:ea typeface="+mn-ea"/>
                <a:cs typeface="+mn-cs"/>
              </a:rPr>
              <a:t>Pa$$w0rd</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Perform the following steps:</a:t>
            </a:r>
          </a:p>
          <a:p>
            <a:r>
              <a:rPr lang="en-US" sz="1000" u="none" kern="1200" dirty="0" smtClean="0">
                <a:solidFill>
                  <a:schemeClr val="tx1"/>
                </a:solidFill>
                <a:effectLst/>
                <a:latin typeface="Arial" charset="0"/>
                <a:ea typeface="+mn-ea"/>
                <a:cs typeface="+mn-cs"/>
              </a:rPr>
              <a:t>1. Switch to </a:t>
            </a:r>
            <a:r>
              <a:rPr lang="en-US" sz="1000" b="1" u="none" kern="1200" dirty="0" smtClean="0">
                <a:solidFill>
                  <a:schemeClr val="tx1"/>
                </a:solidFill>
                <a:effectLst/>
                <a:latin typeface="Arial" charset="0"/>
                <a:ea typeface="+mn-ea"/>
                <a:cs typeface="+mn-cs"/>
              </a:rPr>
              <a:t>NYC-SVR1.</a:t>
            </a:r>
            <a:r>
              <a:rPr lang="en-US" sz="1000" u="none" kern="1200" dirty="0" smtClean="0">
                <a:solidFill>
                  <a:schemeClr val="tx1"/>
                </a:solidFill>
                <a:effectLst/>
                <a:latin typeface="Arial" charset="0"/>
                <a:ea typeface="+mn-ea"/>
                <a:cs typeface="+mn-cs"/>
              </a:rPr>
              <a:t> </a:t>
            </a:r>
          </a:p>
          <a:p>
            <a:r>
              <a:rPr lang="en-US" sz="1000" u="none" kern="1200" dirty="0" smtClean="0">
                <a:solidFill>
                  <a:schemeClr val="tx1"/>
                </a:solidFill>
                <a:effectLst/>
                <a:latin typeface="Arial" charset="0"/>
                <a:ea typeface="+mn-ea"/>
                <a:cs typeface="+mn-cs"/>
              </a:rPr>
              <a:t>2. Open an elevated Windows PowerShell prompt and run the following commands, Press Enter after each command:</a:t>
            </a:r>
          </a:p>
          <a:p>
            <a:pPr marL="514350" lvl="1" indent="-171450">
              <a:buFont typeface="Arial" pitchFamily="34" charset="0"/>
              <a:buChar char="•"/>
            </a:pPr>
            <a:r>
              <a:rPr lang="en-US" u="none" kern="1200" dirty="0" smtClean="0">
                <a:solidFill>
                  <a:schemeClr val="tx1"/>
                </a:solidFill>
                <a:effectLst/>
                <a:latin typeface="Arial" charset="0"/>
                <a:ea typeface="+mn-ea"/>
                <a:cs typeface="+mn-cs"/>
              </a:rPr>
              <a:t>Import-Module </a:t>
            </a:r>
            <a:r>
              <a:rPr lang="en-US" u="none" kern="1200" dirty="0" err="1" smtClean="0">
                <a:solidFill>
                  <a:schemeClr val="tx1"/>
                </a:solidFill>
                <a:effectLst/>
                <a:latin typeface="Arial" charset="0"/>
                <a:ea typeface="+mn-ea"/>
                <a:cs typeface="+mn-cs"/>
              </a:rPr>
              <a:t>ServerManager</a:t>
            </a:r>
            <a:endParaRPr lang="en-US" u="none" kern="1200" dirty="0" smtClean="0">
              <a:solidFill>
                <a:schemeClr val="tx1"/>
              </a:solidFill>
              <a:effectLst/>
              <a:latin typeface="Arial" charset="0"/>
              <a:ea typeface="+mn-ea"/>
              <a:cs typeface="+mn-cs"/>
            </a:endParaRPr>
          </a:p>
          <a:p>
            <a:pPr marL="514350" lvl="1" indent="-171450">
              <a:buFont typeface="Arial" pitchFamily="34" charset="0"/>
              <a:buChar char="•"/>
            </a:pPr>
            <a:r>
              <a:rPr lang="en-US" u="none" kern="1200" dirty="0" smtClean="0">
                <a:solidFill>
                  <a:schemeClr val="tx1"/>
                </a:solidFill>
                <a:effectLst/>
                <a:latin typeface="Arial" charset="0"/>
                <a:ea typeface="+mn-ea"/>
                <a:cs typeface="+mn-cs"/>
              </a:rPr>
              <a:t>Add-</a:t>
            </a:r>
            <a:r>
              <a:rPr lang="en-US" u="none" kern="1200" dirty="0" err="1" smtClean="0">
                <a:solidFill>
                  <a:schemeClr val="tx1"/>
                </a:solidFill>
                <a:effectLst/>
                <a:latin typeface="Arial" charset="0"/>
                <a:ea typeface="+mn-ea"/>
                <a:cs typeface="+mn-cs"/>
              </a:rPr>
              <a:t>WindowsFeature</a:t>
            </a:r>
            <a:r>
              <a:rPr lang="en-US" u="none" kern="1200" dirty="0" smtClean="0">
                <a:solidFill>
                  <a:schemeClr val="tx1"/>
                </a:solidFill>
                <a:effectLst/>
                <a:latin typeface="Arial" charset="0"/>
                <a:ea typeface="+mn-ea"/>
                <a:cs typeface="+mn-cs"/>
              </a:rPr>
              <a:t> Backup</a:t>
            </a:r>
          </a:p>
          <a:p>
            <a:r>
              <a:rPr lang="en-US" sz="1000" u="none" kern="1200" dirty="0" smtClean="0">
                <a:solidFill>
                  <a:schemeClr val="tx1"/>
                </a:solidFill>
                <a:effectLst/>
                <a:latin typeface="Arial" charset="0"/>
                <a:ea typeface="+mn-ea"/>
                <a:cs typeface="+mn-cs"/>
              </a:rPr>
              <a:t>3. Click Start, click Administrative Tools, and then click </a:t>
            </a:r>
            <a:r>
              <a:rPr lang="en-US" sz="1000" b="1" u="none" kern="1200" dirty="0" smtClean="0">
                <a:solidFill>
                  <a:schemeClr val="tx1"/>
                </a:solidFill>
                <a:effectLst/>
                <a:latin typeface="Arial" charset="0"/>
                <a:ea typeface="+mn-ea"/>
                <a:cs typeface="+mn-cs"/>
              </a:rPr>
              <a:t>Windows Server Backup.</a:t>
            </a:r>
            <a:endParaRPr lang="en-US" sz="1000" u="none" kern="1200" dirty="0" smtClean="0">
              <a:solidFill>
                <a:schemeClr val="tx1"/>
              </a:solidFill>
              <a:effectLst/>
              <a:latin typeface="Arial" charset="0"/>
              <a:ea typeface="+mn-ea"/>
              <a:cs typeface="+mn-cs"/>
            </a:endParaRPr>
          </a:p>
          <a:p>
            <a:r>
              <a:rPr lang="en-US" sz="1000" u="none" kern="1200" dirty="0" smtClean="0">
                <a:solidFill>
                  <a:schemeClr val="tx1"/>
                </a:solidFill>
                <a:effectLst/>
                <a:latin typeface="Arial" charset="0"/>
                <a:ea typeface="+mn-ea"/>
                <a:cs typeface="+mn-cs"/>
              </a:rPr>
              <a:t>4.In the Windows Server Backup console, click </a:t>
            </a:r>
            <a:r>
              <a:rPr lang="en-US" sz="1000" b="1" u="none" kern="1200" dirty="0" smtClean="0">
                <a:solidFill>
                  <a:schemeClr val="tx1"/>
                </a:solidFill>
                <a:effectLst/>
                <a:latin typeface="Arial" charset="0"/>
                <a:ea typeface="+mn-ea"/>
                <a:cs typeface="+mn-cs"/>
              </a:rPr>
              <a:t>Backup Schedule. </a:t>
            </a:r>
            <a:r>
              <a:rPr lang="en-US" sz="1000" u="none" kern="1200" dirty="0" smtClean="0">
                <a:solidFill>
                  <a:schemeClr val="tx1"/>
                </a:solidFill>
                <a:effectLst/>
                <a:latin typeface="Arial" charset="0"/>
                <a:ea typeface="+mn-ea"/>
                <a:cs typeface="+mn-cs"/>
              </a:rPr>
              <a:t>Click</a:t>
            </a:r>
            <a:r>
              <a:rPr lang="en-US" sz="1000" b="1" u="none" kern="1200" dirty="0" smtClean="0">
                <a:solidFill>
                  <a:schemeClr val="tx1"/>
                </a:solidFill>
                <a:effectLst/>
                <a:latin typeface="Arial" charset="0"/>
                <a:ea typeface="+mn-ea"/>
                <a:cs typeface="+mn-cs"/>
              </a:rPr>
              <a:t> Next.</a:t>
            </a:r>
            <a:endParaRPr lang="en-US" sz="1000" u="none" kern="1200" dirty="0" smtClean="0">
              <a:solidFill>
                <a:schemeClr val="tx1"/>
              </a:solidFill>
              <a:effectLst/>
              <a:latin typeface="Arial" charset="0"/>
              <a:ea typeface="+mn-ea"/>
              <a:cs typeface="+mn-cs"/>
            </a:endParaRPr>
          </a:p>
          <a:p>
            <a:r>
              <a:rPr lang="en-US" sz="1000" u="none" kern="1200" dirty="0" smtClean="0">
                <a:solidFill>
                  <a:schemeClr val="tx1"/>
                </a:solidFill>
                <a:effectLst/>
                <a:latin typeface="Arial" charset="0"/>
                <a:ea typeface="+mn-ea"/>
                <a:cs typeface="+mn-cs"/>
              </a:rPr>
              <a:t>5. On the </a:t>
            </a:r>
            <a:r>
              <a:rPr lang="en-US" sz="1000" b="1" u="none" kern="1200" dirty="0" smtClean="0">
                <a:solidFill>
                  <a:schemeClr val="tx1"/>
                </a:solidFill>
                <a:effectLst/>
                <a:latin typeface="Arial" charset="0"/>
                <a:ea typeface="+mn-ea"/>
                <a:cs typeface="+mn-cs"/>
              </a:rPr>
              <a:t>Select Backup Configuration</a:t>
            </a:r>
            <a:r>
              <a:rPr lang="en-US" sz="1000" u="none" kern="1200" dirty="0" smtClean="0">
                <a:solidFill>
                  <a:schemeClr val="tx1"/>
                </a:solidFill>
                <a:effectLst/>
                <a:latin typeface="Arial" charset="0"/>
                <a:ea typeface="+mn-ea"/>
                <a:cs typeface="+mn-cs"/>
              </a:rPr>
              <a:t> page, click </a:t>
            </a:r>
            <a:r>
              <a:rPr lang="en-US" sz="1000" b="1" u="none" kern="1200" dirty="0" smtClean="0">
                <a:solidFill>
                  <a:schemeClr val="tx1"/>
                </a:solidFill>
                <a:effectLst/>
                <a:latin typeface="Arial" charset="0"/>
                <a:ea typeface="+mn-ea"/>
                <a:cs typeface="+mn-cs"/>
              </a:rPr>
              <a:t>Custom</a:t>
            </a:r>
            <a:r>
              <a:rPr lang="en-US" sz="1000" u="none" kern="1200" dirty="0" smtClean="0">
                <a:solidFill>
                  <a:schemeClr val="tx1"/>
                </a:solidFill>
                <a:effectLst/>
                <a:latin typeface="Arial" charset="0"/>
                <a:ea typeface="+mn-ea"/>
                <a:cs typeface="+mn-cs"/>
              </a:rPr>
              <a:t> and click </a:t>
            </a:r>
            <a:r>
              <a:rPr lang="en-US" sz="1000" b="1" u="none" kern="1200" dirty="0" smtClean="0">
                <a:solidFill>
                  <a:schemeClr val="tx1"/>
                </a:solidFill>
                <a:effectLst/>
                <a:latin typeface="Arial" charset="0"/>
                <a:ea typeface="+mn-ea"/>
                <a:cs typeface="+mn-cs"/>
              </a:rPr>
              <a:t>Next</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6. On the </a:t>
            </a:r>
            <a:r>
              <a:rPr lang="en-US" sz="1000" b="1" u="none" kern="1200" dirty="0" smtClean="0">
                <a:solidFill>
                  <a:schemeClr val="tx1"/>
                </a:solidFill>
                <a:effectLst/>
                <a:latin typeface="Arial" charset="0"/>
                <a:ea typeface="+mn-ea"/>
                <a:cs typeface="+mn-cs"/>
              </a:rPr>
              <a:t>Select Items for Backup</a:t>
            </a:r>
            <a:r>
              <a:rPr lang="en-US" sz="1000" u="none" kern="1200" dirty="0" smtClean="0">
                <a:solidFill>
                  <a:schemeClr val="tx1"/>
                </a:solidFill>
                <a:effectLst/>
                <a:latin typeface="Arial" charset="0"/>
                <a:ea typeface="+mn-ea"/>
                <a:cs typeface="+mn-cs"/>
              </a:rPr>
              <a:t> page, click </a:t>
            </a:r>
            <a:r>
              <a:rPr lang="en-US" sz="1000" b="1" u="none" kern="1200" dirty="0" smtClean="0">
                <a:solidFill>
                  <a:schemeClr val="tx1"/>
                </a:solidFill>
                <a:effectLst/>
                <a:latin typeface="Arial" charset="0"/>
                <a:ea typeface="+mn-ea"/>
                <a:cs typeface="+mn-cs"/>
              </a:rPr>
              <a:t>Add Items.</a:t>
            </a:r>
            <a:endParaRPr lang="en-US" sz="1000" u="none" kern="1200" dirty="0" smtClean="0">
              <a:solidFill>
                <a:schemeClr val="tx1"/>
              </a:solidFill>
              <a:effectLst/>
              <a:latin typeface="Arial" charset="0"/>
              <a:ea typeface="+mn-ea"/>
              <a:cs typeface="+mn-cs"/>
            </a:endParaRPr>
          </a:p>
          <a:p>
            <a:r>
              <a:rPr lang="en-US" sz="1000" u="none" kern="1200" dirty="0" smtClean="0">
                <a:solidFill>
                  <a:schemeClr val="tx1"/>
                </a:solidFill>
                <a:effectLst/>
                <a:latin typeface="Arial" charset="0"/>
                <a:ea typeface="+mn-ea"/>
                <a:cs typeface="+mn-cs"/>
              </a:rPr>
              <a:t>7. Expand Local disk (C:) and select the check box next to </a:t>
            </a:r>
            <a:r>
              <a:rPr lang="en-US" sz="1000" b="1" u="none" kern="1200" dirty="0" smtClean="0">
                <a:solidFill>
                  <a:schemeClr val="tx1"/>
                </a:solidFill>
                <a:effectLst/>
                <a:latin typeface="Arial" charset="0"/>
                <a:ea typeface="+mn-ea"/>
                <a:cs typeface="+mn-cs"/>
              </a:rPr>
              <a:t>Users</a:t>
            </a:r>
            <a:r>
              <a:rPr lang="en-US" sz="1000" u="none" kern="1200" dirty="0" smtClean="0">
                <a:solidFill>
                  <a:schemeClr val="tx1"/>
                </a:solidFill>
                <a:effectLst/>
                <a:latin typeface="Arial" charset="0"/>
                <a:ea typeface="+mn-ea"/>
                <a:cs typeface="+mn-cs"/>
              </a:rPr>
              <a:t> and click </a:t>
            </a:r>
            <a:r>
              <a:rPr lang="en-US" sz="1000" b="1" u="none" kern="1200" dirty="0" smtClean="0">
                <a:solidFill>
                  <a:schemeClr val="tx1"/>
                </a:solidFill>
                <a:effectLst/>
                <a:latin typeface="Arial" charset="0"/>
                <a:ea typeface="+mn-ea"/>
                <a:cs typeface="+mn-cs"/>
              </a:rPr>
              <a:t>OK</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8. Click </a:t>
            </a:r>
            <a:r>
              <a:rPr lang="en-US" sz="1000" b="1" u="none" kern="1200" dirty="0" smtClean="0">
                <a:solidFill>
                  <a:schemeClr val="tx1"/>
                </a:solidFill>
                <a:effectLst/>
                <a:latin typeface="Arial" charset="0"/>
                <a:ea typeface="+mn-ea"/>
                <a:cs typeface="+mn-cs"/>
              </a:rPr>
              <a:t>Advanced Settings</a:t>
            </a:r>
            <a:r>
              <a:rPr lang="en-US" sz="1000" u="none" kern="1200" dirty="0" smtClean="0">
                <a:solidFill>
                  <a:schemeClr val="tx1"/>
                </a:solidFill>
                <a:effectLst/>
                <a:latin typeface="Arial" charset="0"/>
                <a:ea typeface="+mn-ea"/>
                <a:cs typeface="+mn-cs"/>
              </a:rPr>
              <a:t>. Click </a:t>
            </a:r>
            <a:r>
              <a:rPr lang="en-US" sz="1000" b="1" u="none" kern="1200" dirty="0" smtClean="0">
                <a:solidFill>
                  <a:schemeClr val="tx1"/>
                </a:solidFill>
                <a:effectLst/>
                <a:latin typeface="Arial" charset="0"/>
                <a:ea typeface="+mn-ea"/>
                <a:cs typeface="+mn-cs"/>
              </a:rPr>
              <a:t>Add Exclusion</a:t>
            </a:r>
            <a:r>
              <a:rPr lang="en-US" sz="1000" u="none" kern="1200" dirty="0" smtClean="0">
                <a:solidFill>
                  <a:schemeClr val="tx1"/>
                </a:solidFill>
                <a:effectLst/>
                <a:latin typeface="Arial" charset="0"/>
                <a:ea typeface="+mn-ea"/>
                <a:cs typeface="+mn-cs"/>
              </a:rPr>
              <a:t>. Select </a:t>
            </a:r>
            <a:r>
              <a:rPr lang="en-US" sz="1000" b="1" u="none" kern="1200" dirty="0" smtClean="0">
                <a:solidFill>
                  <a:schemeClr val="tx1"/>
                </a:solidFill>
                <a:effectLst/>
                <a:latin typeface="Arial" charset="0"/>
                <a:ea typeface="+mn-ea"/>
                <a:cs typeface="+mn-cs"/>
              </a:rPr>
              <a:t>C:\Users</a:t>
            </a:r>
            <a:r>
              <a:rPr lang="en-US" sz="1000" u="none" kern="1200" dirty="0" smtClean="0">
                <a:solidFill>
                  <a:schemeClr val="tx1"/>
                </a:solidFill>
                <a:effectLst/>
                <a:latin typeface="Arial" charset="0"/>
                <a:ea typeface="+mn-ea"/>
                <a:cs typeface="+mn-cs"/>
              </a:rPr>
              <a:t> and click </a:t>
            </a:r>
            <a:r>
              <a:rPr lang="en-US" sz="1000" b="1" u="none" kern="1200" dirty="0" smtClean="0">
                <a:solidFill>
                  <a:schemeClr val="tx1"/>
                </a:solidFill>
                <a:effectLst/>
                <a:latin typeface="Arial" charset="0"/>
                <a:ea typeface="+mn-ea"/>
                <a:cs typeface="+mn-cs"/>
              </a:rPr>
              <a:t>OK.</a:t>
            </a:r>
            <a:endParaRPr lang="en-US" sz="1000" u="none" kern="1200" dirty="0" smtClean="0">
              <a:solidFill>
                <a:schemeClr val="tx1"/>
              </a:solidFill>
              <a:effectLst/>
              <a:latin typeface="Arial" charset="0"/>
              <a:ea typeface="+mn-ea"/>
              <a:cs typeface="+mn-cs"/>
            </a:endParaRPr>
          </a:p>
          <a:p>
            <a:r>
              <a:rPr lang="en-US" sz="1000" u="none" kern="1200" dirty="0" smtClean="0">
                <a:solidFill>
                  <a:schemeClr val="tx1"/>
                </a:solidFill>
                <a:effectLst/>
                <a:latin typeface="Arial" charset="0"/>
                <a:ea typeface="+mn-ea"/>
                <a:cs typeface="+mn-cs"/>
              </a:rPr>
              <a:t>9. In </a:t>
            </a:r>
            <a:r>
              <a:rPr lang="en-US" sz="1000" b="1" u="none" kern="1200" dirty="0" smtClean="0">
                <a:solidFill>
                  <a:schemeClr val="tx1"/>
                </a:solidFill>
                <a:effectLst/>
                <a:latin typeface="Arial" charset="0"/>
                <a:ea typeface="+mn-ea"/>
                <a:cs typeface="+mn-cs"/>
              </a:rPr>
              <a:t>Excluded File Types</a:t>
            </a:r>
            <a:r>
              <a:rPr lang="en-US" sz="1000" u="none" kern="1200" dirty="0" smtClean="0">
                <a:solidFill>
                  <a:schemeClr val="tx1"/>
                </a:solidFill>
                <a:effectLst/>
                <a:latin typeface="Arial" charset="0"/>
                <a:ea typeface="+mn-ea"/>
                <a:cs typeface="+mn-cs"/>
              </a:rPr>
              <a:t>, click on </a:t>
            </a:r>
            <a:r>
              <a:rPr lang="en-US" sz="1000" b="1" u="none" kern="1200" dirty="0" smtClean="0">
                <a:solidFill>
                  <a:schemeClr val="tx1"/>
                </a:solidFill>
                <a:effectLst/>
                <a:latin typeface="Arial" charset="0"/>
                <a:ea typeface="+mn-ea"/>
                <a:cs typeface="+mn-cs"/>
              </a:rPr>
              <a:t>All Files And Folders</a:t>
            </a:r>
            <a:r>
              <a:rPr lang="en-US" sz="1000" u="none" kern="1200" dirty="0" smtClean="0">
                <a:solidFill>
                  <a:schemeClr val="tx1"/>
                </a:solidFill>
                <a:effectLst/>
                <a:latin typeface="Arial" charset="0"/>
                <a:ea typeface="+mn-ea"/>
                <a:cs typeface="+mn-cs"/>
              </a:rPr>
              <a:t> and then type </a:t>
            </a:r>
            <a:r>
              <a:rPr lang="en-US" sz="1000" b="1" u="none" kern="1200" dirty="0" smtClean="0">
                <a:solidFill>
                  <a:schemeClr val="tx1"/>
                </a:solidFill>
                <a:effectLst/>
                <a:latin typeface="Arial" charset="0"/>
                <a:ea typeface="+mn-ea"/>
                <a:cs typeface="+mn-cs"/>
              </a:rPr>
              <a:t>*.mp3</a:t>
            </a:r>
            <a:r>
              <a:rPr lang="en-US" sz="1000" u="none" kern="1200" dirty="0" smtClean="0">
                <a:solidFill>
                  <a:schemeClr val="tx1"/>
                </a:solidFill>
                <a:effectLst/>
                <a:latin typeface="Arial" charset="0"/>
                <a:ea typeface="+mn-ea"/>
                <a:cs typeface="+mn-cs"/>
              </a:rPr>
              <a:t>. Click OK. Click </a:t>
            </a:r>
            <a:r>
              <a:rPr lang="en-US" sz="1000" b="1" u="none" kern="1200" dirty="0" smtClean="0">
                <a:solidFill>
                  <a:schemeClr val="tx1"/>
                </a:solidFill>
                <a:effectLst/>
                <a:latin typeface="Arial" charset="0"/>
                <a:ea typeface="+mn-ea"/>
                <a:cs typeface="+mn-cs"/>
              </a:rPr>
              <a:t>Next</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10. On the </a:t>
            </a:r>
            <a:r>
              <a:rPr lang="en-US" sz="1000" b="1" u="none" kern="1200" dirty="0" smtClean="0">
                <a:solidFill>
                  <a:schemeClr val="tx1"/>
                </a:solidFill>
                <a:effectLst/>
                <a:latin typeface="Arial" charset="0"/>
                <a:ea typeface="+mn-ea"/>
                <a:cs typeface="+mn-cs"/>
              </a:rPr>
              <a:t>Specify Backup Time</a:t>
            </a:r>
            <a:r>
              <a:rPr lang="en-US" sz="1000" u="none" kern="1200" dirty="0" smtClean="0">
                <a:solidFill>
                  <a:schemeClr val="tx1"/>
                </a:solidFill>
                <a:effectLst/>
                <a:latin typeface="Arial" charset="0"/>
                <a:ea typeface="+mn-ea"/>
                <a:cs typeface="+mn-cs"/>
              </a:rPr>
              <a:t> page, select</a:t>
            </a:r>
            <a:r>
              <a:rPr lang="en-US" sz="1000" b="1" u="none" kern="1200" dirty="0" smtClean="0">
                <a:solidFill>
                  <a:schemeClr val="tx1"/>
                </a:solidFill>
                <a:effectLst/>
                <a:latin typeface="Arial" charset="0"/>
                <a:ea typeface="+mn-ea"/>
                <a:cs typeface="+mn-cs"/>
              </a:rPr>
              <a:t> More than once a day</a:t>
            </a:r>
            <a:r>
              <a:rPr lang="en-US" sz="1000" u="none" kern="1200" dirty="0" smtClean="0">
                <a:solidFill>
                  <a:schemeClr val="tx1"/>
                </a:solidFill>
                <a:effectLst/>
                <a:latin typeface="Arial" charset="0"/>
                <a:ea typeface="+mn-ea"/>
                <a:cs typeface="+mn-cs"/>
              </a:rPr>
              <a:t> and add a scheduled time of </a:t>
            </a:r>
            <a:r>
              <a:rPr lang="en-US" sz="1000" b="1" u="none" kern="1200" dirty="0" smtClean="0">
                <a:solidFill>
                  <a:schemeClr val="tx1"/>
                </a:solidFill>
                <a:effectLst/>
                <a:latin typeface="Arial" charset="0"/>
                <a:ea typeface="+mn-ea"/>
                <a:cs typeface="+mn-cs"/>
              </a:rPr>
              <a:t>9:00 A.M. </a:t>
            </a:r>
            <a:r>
              <a:rPr lang="en-US" sz="1000" u="none" kern="1200" dirty="0" smtClean="0">
                <a:solidFill>
                  <a:schemeClr val="tx1"/>
                </a:solidFill>
                <a:effectLst/>
                <a:latin typeface="Arial" charset="0"/>
                <a:ea typeface="+mn-ea"/>
                <a:cs typeface="+mn-cs"/>
              </a:rPr>
              <a:t>Click</a:t>
            </a:r>
            <a:r>
              <a:rPr lang="en-US" sz="1000" b="1" u="none" kern="1200" dirty="0" smtClean="0">
                <a:solidFill>
                  <a:schemeClr val="tx1"/>
                </a:solidFill>
                <a:effectLst/>
                <a:latin typeface="Arial" charset="0"/>
                <a:ea typeface="+mn-ea"/>
                <a:cs typeface="+mn-cs"/>
              </a:rPr>
              <a:t> Next.</a:t>
            </a:r>
            <a:r>
              <a:rPr lang="en-US" sz="1000" u="none" kern="1200" dirty="0" smtClean="0">
                <a:solidFill>
                  <a:schemeClr val="tx1"/>
                </a:solidFill>
                <a:effectLst/>
                <a:latin typeface="Arial" charset="0"/>
                <a:ea typeface="+mn-ea"/>
                <a:cs typeface="+mn-cs"/>
              </a:rPr>
              <a:t> </a:t>
            </a:r>
          </a:p>
          <a:p>
            <a:r>
              <a:rPr lang="en-US" sz="1000" u="none" kern="1200" dirty="0" smtClean="0">
                <a:solidFill>
                  <a:schemeClr val="tx1"/>
                </a:solidFill>
                <a:effectLst/>
                <a:latin typeface="Arial" charset="0"/>
                <a:ea typeface="+mn-ea"/>
                <a:cs typeface="+mn-cs"/>
              </a:rPr>
              <a:t>11. On </a:t>
            </a:r>
            <a:r>
              <a:rPr lang="en-US" sz="1000" b="1" u="none" kern="1200" dirty="0" smtClean="0">
                <a:solidFill>
                  <a:schemeClr val="tx1"/>
                </a:solidFill>
                <a:effectLst/>
                <a:latin typeface="Arial" charset="0"/>
                <a:ea typeface="+mn-ea"/>
                <a:cs typeface="+mn-cs"/>
              </a:rPr>
              <a:t>Specify Destination Type</a:t>
            </a:r>
            <a:r>
              <a:rPr lang="en-US" sz="1000" u="none" kern="1200" dirty="0" smtClean="0">
                <a:solidFill>
                  <a:schemeClr val="tx1"/>
                </a:solidFill>
                <a:effectLst/>
                <a:latin typeface="Arial" charset="0"/>
                <a:ea typeface="+mn-ea"/>
                <a:cs typeface="+mn-cs"/>
              </a:rPr>
              <a:t>, select </a:t>
            </a:r>
            <a:r>
              <a:rPr lang="en-US" sz="1000" b="1" u="none" kern="1200" dirty="0" smtClean="0">
                <a:solidFill>
                  <a:schemeClr val="tx1"/>
                </a:solidFill>
                <a:effectLst/>
                <a:latin typeface="Arial" charset="0"/>
                <a:ea typeface="+mn-ea"/>
                <a:cs typeface="+mn-cs"/>
              </a:rPr>
              <a:t>Back up to a volume</a:t>
            </a:r>
            <a:r>
              <a:rPr lang="en-US" sz="1000" u="none" kern="1200" dirty="0" smtClean="0">
                <a:solidFill>
                  <a:schemeClr val="tx1"/>
                </a:solidFill>
                <a:effectLst/>
                <a:latin typeface="Arial" charset="0"/>
                <a:ea typeface="+mn-ea"/>
                <a:cs typeface="+mn-cs"/>
              </a:rPr>
              <a:t> and click </a:t>
            </a:r>
            <a:r>
              <a:rPr lang="en-US" sz="1000" b="1" u="none" kern="1200" dirty="0" smtClean="0">
                <a:solidFill>
                  <a:schemeClr val="tx1"/>
                </a:solidFill>
                <a:effectLst/>
                <a:latin typeface="Arial" charset="0"/>
                <a:ea typeface="+mn-ea"/>
                <a:cs typeface="+mn-cs"/>
              </a:rPr>
              <a:t>Next</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12. Click </a:t>
            </a:r>
            <a:r>
              <a:rPr lang="en-US" sz="1000" b="1" u="none" kern="1200" dirty="0" smtClean="0">
                <a:solidFill>
                  <a:schemeClr val="tx1"/>
                </a:solidFill>
                <a:effectLst/>
                <a:latin typeface="Arial" charset="0"/>
                <a:ea typeface="+mn-ea"/>
                <a:cs typeface="+mn-cs"/>
              </a:rPr>
              <a:t>Add</a:t>
            </a:r>
            <a:r>
              <a:rPr lang="en-US" sz="1000" u="none" kern="1200" dirty="0" smtClean="0">
                <a:solidFill>
                  <a:schemeClr val="tx1"/>
                </a:solidFill>
                <a:effectLst/>
                <a:latin typeface="Arial" charset="0"/>
                <a:ea typeface="+mn-ea"/>
                <a:cs typeface="+mn-cs"/>
              </a:rPr>
              <a:t>, click </a:t>
            </a:r>
            <a:r>
              <a:rPr lang="en-US" sz="1000" b="1" u="none" kern="1200" dirty="0" smtClean="0">
                <a:solidFill>
                  <a:schemeClr val="tx1"/>
                </a:solidFill>
                <a:effectLst/>
                <a:latin typeface="Arial" charset="0"/>
                <a:ea typeface="+mn-ea"/>
                <a:cs typeface="+mn-cs"/>
              </a:rPr>
              <a:t>All Files (D:)</a:t>
            </a:r>
            <a:r>
              <a:rPr lang="en-US" sz="1000" u="none" kern="1200" dirty="0" smtClean="0">
                <a:solidFill>
                  <a:schemeClr val="tx1"/>
                </a:solidFill>
                <a:effectLst/>
                <a:latin typeface="Arial" charset="0"/>
                <a:ea typeface="+mn-ea"/>
                <a:cs typeface="+mn-cs"/>
              </a:rPr>
              <a:t> click </a:t>
            </a:r>
            <a:r>
              <a:rPr lang="en-US" sz="1000" b="1" u="none" kern="1200" dirty="0" smtClean="0">
                <a:solidFill>
                  <a:schemeClr val="tx1"/>
                </a:solidFill>
                <a:effectLst/>
                <a:latin typeface="Arial" charset="0"/>
                <a:ea typeface="+mn-ea"/>
                <a:cs typeface="+mn-cs"/>
              </a:rPr>
              <a:t>OK</a:t>
            </a:r>
            <a:r>
              <a:rPr lang="en-US" sz="1000" u="none" kern="1200" dirty="0" smtClean="0">
                <a:solidFill>
                  <a:schemeClr val="tx1"/>
                </a:solidFill>
                <a:effectLst/>
                <a:latin typeface="Arial" charset="0"/>
                <a:ea typeface="+mn-ea"/>
                <a:cs typeface="+mn-cs"/>
              </a:rPr>
              <a:t>, and then click </a:t>
            </a:r>
            <a:r>
              <a:rPr lang="en-US" sz="1000" b="1" u="none" kern="1200" dirty="0" smtClean="0">
                <a:solidFill>
                  <a:schemeClr val="tx1"/>
                </a:solidFill>
                <a:effectLst/>
                <a:latin typeface="Arial" charset="0"/>
                <a:ea typeface="+mn-ea"/>
                <a:cs typeface="+mn-cs"/>
              </a:rPr>
              <a:t>Next</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13. On the </a:t>
            </a:r>
            <a:r>
              <a:rPr lang="en-US" sz="1000" b="1" u="none" kern="1200" dirty="0" smtClean="0">
                <a:solidFill>
                  <a:schemeClr val="tx1"/>
                </a:solidFill>
                <a:effectLst/>
                <a:latin typeface="Arial" charset="0"/>
                <a:ea typeface="+mn-ea"/>
                <a:cs typeface="+mn-cs"/>
              </a:rPr>
              <a:t>Confirmation</a:t>
            </a:r>
            <a:r>
              <a:rPr lang="en-US" sz="1000" u="none" kern="1200" dirty="0" smtClean="0">
                <a:solidFill>
                  <a:schemeClr val="tx1"/>
                </a:solidFill>
                <a:effectLst/>
                <a:latin typeface="Arial" charset="0"/>
                <a:ea typeface="+mn-ea"/>
                <a:cs typeface="+mn-cs"/>
              </a:rPr>
              <a:t> page, click </a:t>
            </a:r>
            <a:r>
              <a:rPr lang="en-US" sz="1000" b="1" u="none" kern="1200" dirty="0" smtClean="0">
                <a:solidFill>
                  <a:schemeClr val="tx1"/>
                </a:solidFill>
                <a:effectLst/>
                <a:latin typeface="Arial" charset="0"/>
                <a:ea typeface="+mn-ea"/>
                <a:cs typeface="+mn-cs"/>
              </a:rPr>
              <a:t>Finish</a:t>
            </a:r>
            <a:r>
              <a:rPr lang="en-US" sz="1000" u="none" kern="1200" dirty="0" smtClean="0">
                <a:solidFill>
                  <a:schemeClr val="tx1"/>
                </a:solidFill>
                <a:effectLst/>
                <a:latin typeface="Arial" charset="0"/>
                <a:ea typeface="+mn-ea"/>
                <a:cs typeface="+mn-cs"/>
              </a:rPr>
              <a:t>, and then click </a:t>
            </a:r>
            <a:r>
              <a:rPr lang="en-US" sz="1000" b="1" u="none" kern="1200" dirty="0" smtClean="0">
                <a:solidFill>
                  <a:schemeClr val="tx1"/>
                </a:solidFill>
                <a:effectLst/>
                <a:latin typeface="Arial" charset="0"/>
                <a:ea typeface="+mn-ea"/>
                <a:cs typeface="+mn-cs"/>
              </a:rPr>
              <a:t>Close</a:t>
            </a:r>
            <a:r>
              <a:rPr lang="en-US" sz="1000" u="none" kern="1200" dirty="0" smtClean="0">
                <a:solidFill>
                  <a:schemeClr val="tx1"/>
                </a:solidFill>
                <a:effectLst/>
                <a:latin typeface="Arial" charset="0"/>
                <a:ea typeface="+mn-ea"/>
                <a:cs typeface="+mn-cs"/>
              </a:rPr>
              <a:t>.</a:t>
            </a:r>
          </a:p>
          <a:p>
            <a:r>
              <a:rPr lang="en-US" sz="1000" u="none" kern="1200" dirty="0" smtClean="0">
                <a:solidFill>
                  <a:schemeClr val="tx1"/>
                </a:solidFill>
                <a:effectLst/>
                <a:latin typeface="Arial" charset="0"/>
                <a:ea typeface="+mn-ea"/>
                <a:cs typeface="+mn-cs"/>
              </a:rPr>
              <a:t>14. Close the </a:t>
            </a:r>
            <a:r>
              <a:rPr lang="en-US" sz="1000" b="1" u="none" kern="1200" dirty="0" smtClean="0">
                <a:solidFill>
                  <a:schemeClr val="tx1"/>
                </a:solidFill>
                <a:effectLst/>
                <a:latin typeface="Arial" charset="0"/>
                <a:ea typeface="+mn-ea"/>
                <a:cs typeface="+mn-cs"/>
              </a:rPr>
              <a:t>Windows PowerShell</a:t>
            </a:r>
            <a:r>
              <a:rPr lang="en-US" sz="1000" u="none" kern="1200" dirty="0" smtClean="0">
                <a:solidFill>
                  <a:schemeClr val="tx1"/>
                </a:solidFill>
                <a:effectLst/>
                <a:latin typeface="Arial" charset="0"/>
                <a:ea typeface="+mn-ea"/>
                <a:cs typeface="+mn-cs"/>
              </a:rPr>
              <a:t> prompt and close </a:t>
            </a:r>
            <a:r>
              <a:rPr lang="en-US" sz="1000" b="1" u="none" kern="1200" dirty="0" smtClean="0">
                <a:solidFill>
                  <a:schemeClr val="tx1"/>
                </a:solidFill>
                <a:effectLst/>
                <a:latin typeface="Arial" charset="0"/>
                <a:ea typeface="+mn-ea"/>
                <a:cs typeface="+mn-cs"/>
              </a:rPr>
              <a:t>Windows Server Backup</a:t>
            </a:r>
            <a:r>
              <a:rPr lang="en-US" sz="1000" u="none" kern="1200" dirty="0" smtClean="0">
                <a:solidFill>
                  <a:schemeClr val="tx1"/>
                </a:solidFill>
                <a:effectLst/>
                <a:latin typeface="Arial" charset="0"/>
                <a:ea typeface="+mn-ea"/>
                <a:cs typeface="+mn-cs"/>
              </a:rPr>
              <a:t>.</a:t>
            </a:r>
          </a:p>
          <a:p>
            <a:pPr marL="0" indent="0">
              <a:buNone/>
            </a:pPr>
            <a:r>
              <a:rPr lang="en-US" dirty="0" smtClean="0"/>
              <a:t/>
            </a:r>
            <a:br>
              <a:rPr lang="en-US" dirty="0" smtClean="0"/>
            </a:br>
            <a:r>
              <a:rPr lang="en-US" dirty="0" smtClean="0"/>
              <a:t>Note: Revert all virtual</a:t>
            </a:r>
            <a:r>
              <a:rPr lang="en-US" baseline="0" dirty="0" smtClean="0"/>
              <a:t> machines.</a:t>
            </a:r>
            <a:endParaRPr lang="en-US" dirty="0"/>
          </a:p>
        </p:txBody>
      </p:sp>
      <p:sp>
        <p:nvSpPr>
          <p:cNvPr id="4" name="Header Placeholder 3"/>
          <p:cNvSpPr>
            <a:spLocks noGrp="1"/>
          </p:cNvSpPr>
          <p:nvPr>
            <p:ph type="hdr" sz="quarter" idx="10"/>
          </p:nvPr>
        </p:nvSpPr>
        <p:spPr/>
        <p:txBody>
          <a:bodyPr/>
          <a:lstStyle/>
          <a:p>
            <a:pPr>
              <a:defRPr/>
            </a:pPr>
            <a:r>
              <a:rPr lang="en-US" dirty="0" smtClean="0"/>
              <a:t>Module 14: Enterprise Backup and Recovery</a:t>
            </a:r>
            <a:endParaRPr lang="en-US" dirty="0"/>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16</a:t>
            </a:fld>
            <a:endParaRPr lang="en-US"/>
          </a:p>
        </p:txBody>
      </p:sp>
    </p:spTree>
    <p:extLst>
      <p:ext uri="{BB962C8B-B14F-4D97-AF65-F5344CB8AC3E}">
        <p14:creationId xmlns:p14="http://schemas.microsoft.com/office/powerpoint/2010/main" val="3973907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dirty="0"/>
          </a:p>
          <a:p>
            <a:r>
              <a:rPr lang="en-US" b="1" baseline="0" dirty="0" smtClean="0"/>
              <a:t>Key Points:</a:t>
            </a:r>
          </a:p>
          <a:p>
            <a:endParaRPr lang="en-US" baseline="0" dirty="0" smtClean="0"/>
          </a:p>
          <a:p>
            <a:r>
              <a:rPr lang="en-US" baseline="0" dirty="0" smtClean="0"/>
              <a:t>Almost all components can be backed up by backing up system state data.</a:t>
            </a:r>
          </a:p>
          <a:p>
            <a:r>
              <a:rPr lang="en-US" baseline="0" dirty="0" smtClean="0"/>
              <a:t>In Windows Server 2008 R2, system state data can be backed up from WSB.</a:t>
            </a:r>
          </a:p>
          <a:p>
            <a:r>
              <a:rPr lang="en-US" baseline="0" dirty="0" smtClean="0"/>
              <a:t>In Windows Server 2008, system state data can be backed up from command-line tools only.</a:t>
            </a:r>
          </a:p>
          <a:p>
            <a:r>
              <a:rPr lang="en-US" baseline="0" dirty="0" smtClean="0"/>
              <a:t>If administrators of particular components, such as DHCP, need to back up, they can often do so by using the console. This allows role administrators to perform recovery without having to interact with server administrators. Also allows changes to be recovered without wiping over whole system state.</a:t>
            </a:r>
          </a:p>
          <a:p>
            <a:endParaRPr lang="en-US" baseline="0" dirty="0" smtClean="0"/>
          </a:p>
          <a:p>
            <a:r>
              <a:rPr lang="en-US" b="1" baseline="0" dirty="0" smtClean="0"/>
              <a:t>Additional Reading:</a:t>
            </a:r>
            <a:endParaRPr lang="en-US" b="1" dirty="0" smtClean="0"/>
          </a:p>
          <a:p>
            <a:r>
              <a:rPr lang="en-US" dirty="0" smtClean="0"/>
              <a:t>How</a:t>
            </a:r>
            <a:r>
              <a:rPr lang="en-US" baseline="0" dirty="0" smtClean="0"/>
              <a:t> to Backup/Restore IIS 7 Configuration</a:t>
            </a:r>
            <a:endParaRPr lang="en-US" dirty="0" smtClean="0"/>
          </a:p>
          <a:p>
            <a:r>
              <a:rPr lang="en-US" dirty="0"/>
              <a:t>http://go.microsoft.com/fwlink/?LinkID=224621</a:t>
            </a:r>
            <a:endParaRPr lang="en-US" dirty="0" smtClean="0"/>
          </a:p>
          <a:p>
            <a:endParaRPr lang="en-US" dirty="0" smtClean="0"/>
          </a:p>
          <a:p>
            <a:r>
              <a:rPr lang="en-US" sz="1000" b="0" i="0" kern="1200" dirty="0" smtClean="0">
                <a:solidFill>
                  <a:schemeClr val="tx1"/>
                </a:solidFill>
                <a:effectLst/>
                <a:latin typeface="Arial" charset="0"/>
                <a:ea typeface="+mn-ea"/>
                <a:cs typeface="+mn-cs"/>
              </a:rPr>
              <a:t>Recover the System State</a:t>
            </a:r>
            <a:endParaRPr lang="en-US" b="0" dirty="0" smtClean="0"/>
          </a:p>
          <a:p>
            <a:r>
              <a:rPr lang="en-US" dirty="0"/>
              <a:t>http://go.microsoft.com/fwlink/?LinkID=224622</a:t>
            </a:r>
            <a:endParaRPr lang="en-US" dirty="0" smtClean="0"/>
          </a:p>
          <a:p>
            <a:endParaRPr lang="en-US" dirty="0" smtClean="0"/>
          </a:p>
          <a:p>
            <a:r>
              <a:rPr lang="en-US" sz="1000" b="0" i="0" kern="1200" dirty="0" smtClean="0">
                <a:solidFill>
                  <a:schemeClr val="tx1"/>
                </a:solidFill>
                <a:effectLst/>
                <a:latin typeface="Arial" charset="0"/>
                <a:ea typeface="+mn-ea"/>
                <a:cs typeface="+mn-cs"/>
              </a:rPr>
              <a:t>More About DHCP Backup and Restore</a:t>
            </a:r>
            <a:endParaRPr lang="en-US" b="0" dirty="0" smtClean="0"/>
          </a:p>
          <a:p>
            <a:r>
              <a:rPr lang="en-US" dirty="0"/>
              <a:t>http://go.microsoft.com/fwlink/?LinkID=224623</a:t>
            </a:r>
            <a:endParaRPr lang="en-US" dirty="0" smtClean="0"/>
          </a:p>
          <a:p>
            <a:endParaRPr lang="en-US" dirty="0" smtClean="0"/>
          </a:p>
          <a:p>
            <a:r>
              <a:rPr lang="en-US" dirty="0" smtClean="0"/>
              <a:t>AD CS Migration: Migrating the Certification Authority</a:t>
            </a:r>
          </a:p>
          <a:p>
            <a:r>
              <a:rPr lang="en-US" dirty="0"/>
              <a:t>http://go.microsoft.com/fwlink/?LinkID=224624</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17</a:t>
            </a:fld>
            <a:endParaRPr lang="en-US"/>
          </a:p>
        </p:txBody>
      </p:sp>
    </p:spTree>
    <p:extLst>
      <p:ext uri="{BB962C8B-B14F-4D97-AF65-F5344CB8AC3E}">
        <p14:creationId xmlns:p14="http://schemas.microsoft.com/office/powerpoint/2010/main" val="4172875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baseline="0" dirty="0" smtClean="0"/>
              <a:t>Backs up the entire server .</a:t>
            </a:r>
          </a:p>
          <a:p>
            <a:r>
              <a:rPr lang="en-US" baseline="0" dirty="0" smtClean="0"/>
              <a:t>Allows all forms of recovery, including individual file, system state, volume, application, or full server.</a:t>
            </a:r>
          </a:p>
          <a:p>
            <a:r>
              <a:rPr lang="en-US" baseline="0" dirty="0" smtClean="0"/>
              <a:t>Recommended backup type because everything is backed up and you don’t have to worry that you’ve missed something.</a:t>
            </a:r>
          </a:p>
          <a:p>
            <a:r>
              <a:rPr lang="en-US" baseline="0" dirty="0" smtClean="0"/>
              <a:t>Takes the most space on backup media.</a:t>
            </a:r>
          </a:p>
          <a:p>
            <a:r>
              <a:rPr lang="en-US" baseline="0" dirty="0" smtClean="0"/>
              <a:t>Default backup type for Windows Server Backup.</a:t>
            </a:r>
          </a:p>
          <a:p>
            <a:r>
              <a:rPr lang="en-US" baseline="0" dirty="0" smtClean="0"/>
              <a:t>Writes backups to VHD format. These can be mounted. In Windows Server 2008 R2, you can boot from VHD backup volume of operating system.</a:t>
            </a:r>
          </a:p>
          <a:p>
            <a:endParaRPr lang="en-US" baseline="0" dirty="0" smtClean="0"/>
          </a:p>
          <a:p>
            <a:r>
              <a:rPr lang="en-US" sz="1000" b="1" kern="1200" dirty="0" smtClean="0">
                <a:effectLst/>
                <a:latin typeface="Arial" charset="0"/>
                <a:ea typeface="+mn-ea"/>
                <a:cs typeface="+mn-cs"/>
              </a:rPr>
              <a:t>Bare Metal Recovery</a:t>
            </a:r>
          </a:p>
          <a:p>
            <a:r>
              <a:rPr lang="en-US" sz="1000" kern="1200" dirty="0" smtClean="0">
                <a:effectLst/>
                <a:latin typeface="Arial" charset="0"/>
                <a:ea typeface="+mn-ea"/>
                <a:cs typeface="+mn-cs"/>
              </a:rPr>
              <a:t>When a full server recovery is performed on new or replacement hardware. You perform a bare metal recovery in the event that you suffer hardware failure. This could be the complete loss of server hardware or loss of other critical storage components that means that other forms of recovery are not practical. You perform bare metal recovery by booting from the installation media and performing a full server recovery.</a:t>
            </a:r>
          </a:p>
          <a:p>
            <a:endParaRPr lang="en-US" baseline="0" dirty="0" smtClean="0"/>
          </a:p>
          <a:p>
            <a:r>
              <a:rPr lang="en-US" b="1" dirty="0"/>
              <a:t>Question</a:t>
            </a:r>
          </a:p>
          <a:p>
            <a:r>
              <a:rPr lang="en-US" dirty="0"/>
              <a:t>Ask students what kind of backup they perform–full server, data only, or a hybrid.</a:t>
            </a:r>
          </a:p>
          <a:p>
            <a:endParaRPr lang="en-US" baseline="0" dirty="0" smtClean="0"/>
          </a:p>
          <a:p>
            <a:r>
              <a:rPr lang="en-US" b="1" baseline="0" dirty="0" smtClean="0"/>
              <a:t>Additional Reading:</a:t>
            </a:r>
          </a:p>
          <a:p>
            <a:r>
              <a:rPr lang="en-US" sz="1000" b="0" i="0" kern="1200" dirty="0" smtClean="0">
                <a:solidFill>
                  <a:schemeClr val="tx1"/>
                </a:solidFill>
                <a:effectLst/>
                <a:latin typeface="Arial" charset="0"/>
                <a:ea typeface="+mn-ea"/>
                <a:cs typeface="+mn-cs"/>
              </a:rPr>
              <a:t>Backing Up Your Server</a:t>
            </a:r>
            <a:endParaRPr lang="en-US" b="0" baseline="0" dirty="0" smtClean="0"/>
          </a:p>
          <a:p>
            <a:r>
              <a:rPr lang="en-US" dirty="0"/>
              <a:t>http://go.microsoft.com/fwlink/?LinkID=224614</a:t>
            </a:r>
            <a:r>
              <a:rPr lang="en-US" b="1" dirty="0" smtClean="0"/>
              <a:t/>
            </a:r>
            <a:br>
              <a:rPr lang="en-US" b="1" dirty="0" smtClean="0"/>
            </a:br>
            <a:endParaRPr lang="en-US"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18</a:t>
            </a:fld>
            <a:endParaRPr lang="en-US"/>
          </a:p>
        </p:txBody>
      </p:sp>
    </p:spTree>
    <p:extLst>
      <p:ext uri="{BB962C8B-B14F-4D97-AF65-F5344CB8AC3E}">
        <p14:creationId xmlns:p14="http://schemas.microsoft.com/office/powerpoint/2010/main" val="1477514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baseline="0" dirty="0" smtClean="0"/>
              <a:t>When considering the purchase of an advanced enterprise backup solution, an organization needs to factor issues such as RPO, RTO, centralized backup, and vendor support with issues such as cost. </a:t>
            </a:r>
          </a:p>
          <a:p>
            <a:endParaRPr lang="en-US" baseline="0" dirty="0" smtClean="0"/>
          </a:p>
          <a:p>
            <a:r>
              <a:rPr lang="en-US" baseline="0" dirty="0" smtClean="0"/>
              <a:t>The cost of protecting data should not exceed the cost to the business of losing that data. If an organization spends 50,000 protecting data that would only cost them 30,000 if they lost, then they’ve overinvested in their backup solution.</a:t>
            </a:r>
          </a:p>
          <a:p>
            <a:endParaRPr lang="en-US" baseline="0" dirty="0" smtClean="0"/>
          </a:p>
          <a:p>
            <a:r>
              <a:rPr lang="en-US" baseline="0" dirty="0" smtClean="0"/>
              <a:t>When looking at a backup solution, determine if the cost of a solution that offers you a better RPO meets your organizational needs. Some products offer up to the minute recovery, but cost substantially more than products that might only be able to recover to the last 15 minutes. Whether that extra cost is worth it depends on organizational constraints.</a:t>
            </a:r>
          </a:p>
          <a:p>
            <a:endParaRPr lang="en-US" baseline="0" dirty="0" smtClean="0"/>
          </a:p>
          <a:p>
            <a:r>
              <a:rPr lang="en-US" b="1" baseline="0" dirty="0" smtClean="0"/>
              <a:t>Questions</a:t>
            </a:r>
          </a:p>
          <a:p>
            <a:r>
              <a:rPr lang="en-US" baseline="0" dirty="0" smtClean="0"/>
              <a:t>Is central backup required? </a:t>
            </a:r>
          </a:p>
          <a:p>
            <a:r>
              <a:rPr lang="en-US" baseline="0" dirty="0" smtClean="0"/>
              <a:t>How will backup be managed at the enterprise?</a:t>
            </a:r>
          </a:p>
          <a:p>
            <a:r>
              <a:rPr lang="en-US" baseline="0" dirty="0" smtClean="0"/>
              <a:t>What are the reporting capabilities of the product?</a:t>
            </a:r>
          </a:p>
          <a:p>
            <a:r>
              <a:rPr lang="en-US" baseline="0" dirty="0" smtClean="0"/>
              <a:t>Does the solution use approved vendor backup techniques or undocumented APIs to back up critical software?</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19</a:t>
            </a:fld>
            <a:endParaRPr lang="en-US"/>
          </a:p>
        </p:txBody>
      </p:sp>
    </p:spTree>
    <p:extLst>
      <p:ext uri="{BB962C8B-B14F-4D97-AF65-F5344CB8AC3E}">
        <p14:creationId xmlns:p14="http://schemas.microsoft.com/office/powerpoint/2010/main" val="215709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p:txBody>
          <a:bodyPr/>
          <a:lstStyle/>
          <a:p>
            <a:pPr>
              <a:defRPr/>
            </a:pPr>
            <a:r>
              <a:rPr lang="en-US" smtClean="0"/>
              <a:t>Module 14: Enterprise Backup and Recovery</a:t>
            </a:r>
          </a:p>
        </p:txBody>
      </p:sp>
      <p:sp>
        <p:nvSpPr>
          <p:cNvPr id="22531" name="Rectangle 3"/>
          <p:cNvSpPr>
            <a:spLocks noGrp="1" noChangeArrowheads="1"/>
          </p:cNvSpPr>
          <p:nvPr>
            <p:ph type="dt" sz="quarter" idx="1"/>
          </p:nvPr>
        </p:nvSpPr>
        <p:spPr/>
        <p:txBody>
          <a:bodyPr/>
          <a:lstStyle/>
          <a:p>
            <a:pPr>
              <a:defRPr/>
            </a:pPr>
            <a:r>
              <a:rPr lang="en-US" smtClean="0"/>
              <a:t>Course 6433A</a:t>
            </a:r>
          </a:p>
        </p:txBody>
      </p:sp>
      <p:sp>
        <p:nvSpPr>
          <p:cNvPr id="22532" name="Rectangle 7"/>
          <p:cNvSpPr>
            <a:spLocks noGrp="1" noChangeArrowheads="1"/>
          </p:cNvSpPr>
          <p:nvPr>
            <p:ph type="sldNum" sz="quarter" idx="5"/>
          </p:nvPr>
        </p:nvSpPr>
        <p:spPr/>
        <p:txBody>
          <a:bodyPr/>
          <a:lstStyle/>
          <a:p>
            <a:pPr>
              <a:defRPr/>
            </a:pPr>
            <a:fld id="{7D292703-69CB-4317-8A94-4C668805A879}" type="slidenum">
              <a:rPr lang="en-US" smtClean="0"/>
              <a:pPr>
                <a:defRPr/>
              </a:pPr>
              <a:t>2</a:t>
            </a:fld>
            <a:endParaRPr lang="en-US" smtClean="0"/>
          </a:p>
        </p:txBody>
      </p:sp>
      <p:sp>
        <p:nvSpPr>
          <p:cNvPr id="20485" name="Rectangle 2"/>
          <p:cNvSpPr>
            <a:spLocks noGrp="1" noRot="1" noChangeAspect="1" noChangeArrowheads="1" noTextEdit="1"/>
          </p:cNvSpPr>
          <p:nvPr>
            <p:ph type="sldImg"/>
          </p:nvPr>
        </p:nvSpPr>
        <p:spPr>
          <a:ln/>
        </p:spPr>
      </p:sp>
      <p:sp>
        <p:nvSpPr>
          <p:cNvPr id="20486" name="Rectangle 6"/>
          <p:cNvSpPr>
            <a:spLocks noGrp="1" noChangeArrowheads="1"/>
          </p:cNvSpPr>
          <p:nvPr>
            <p:ph type="body" idx="1"/>
          </p:nvPr>
        </p:nvSpPr>
        <p:spPr>
          <a:xfrm>
            <a:off x="314325" y="2255838"/>
            <a:ext cx="6286500" cy="6772275"/>
          </a:xfrm>
          <a:noFill/>
          <a:ln/>
        </p:spPr>
        <p:txBody>
          <a:bodyPr/>
          <a:lstStyle/>
          <a:p>
            <a:pPr eaLnBrk="1" hangingPunct="1"/>
            <a:r>
              <a:rPr lang="en-US" dirty="0" smtClean="0"/>
              <a:t>After completing this module, students will be able to:</a:t>
            </a:r>
          </a:p>
          <a:p>
            <a:pPr eaLnBrk="1" hangingPunct="1"/>
            <a:endParaRPr lang="en-US" dirty="0" smtClean="0"/>
          </a:p>
          <a:p>
            <a:pPr marL="171450" indent="-171450" eaLnBrk="1" hangingPunct="1">
              <a:buFont typeface="Arial" pitchFamily="34" charset="0"/>
              <a:buChar char="•"/>
            </a:pPr>
            <a:r>
              <a:rPr lang="en-US" dirty="0" smtClean="0">
                <a:solidFill>
                  <a:srgbClr val="0000CC"/>
                </a:solidFill>
              </a:rPr>
              <a:t>Plan a disaster recovery strategy.</a:t>
            </a:r>
          </a:p>
          <a:p>
            <a:pPr marL="171450" indent="-171450" eaLnBrk="1" hangingPunct="1">
              <a:buFont typeface="Arial" pitchFamily="34" charset="0"/>
              <a:buChar char="•"/>
            </a:pPr>
            <a:r>
              <a:rPr lang="en-US" dirty="0" smtClean="0">
                <a:solidFill>
                  <a:srgbClr val="0000CC"/>
                </a:solidFill>
              </a:rPr>
              <a:t>Plan to use Windows Server Backup to protect Windows Server 2008 R2 servers and data.</a:t>
            </a:r>
          </a:p>
          <a:p>
            <a:pPr marL="171450" indent="-171450" eaLnBrk="1" hangingPunct="1">
              <a:buFont typeface="Arial" pitchFamily="34" charset="0"/>
              <a:buChar char="•"/>
            </a:pPr>
            <a:r>
              <a:rPr lang="en-US" dirty="0" smtClean="0">
                <a:solidFill>
                  <a:srgbClr val="0000CC"/>
                </a:solidFill>
              </a:rPr>
              <a:t>Develop a recovery strategy for data, services, servers, and sites.</a:t>
            </a:r>
          </a:p>
          <a:p>
            <a:pPr marL="171450" indent="-171450" eaLnBrk="1" hangingPunct="1">
              <a:buFont typeface="Arial" pitchFamily="34" charset="0"/>
              <a:buChar char="•"/>
            </a:pPr>
            <a:endParaRPr lang="en-US" dirty="0" smtClean="0">
              <a:solidFill>
                <a:srgbClr val="FF0000"/>
              </a:solidFill>
            </a:endParaRPr>
          </a:p>
          <a:p>
            <a:pPr marL="171450" indent="-171450" eaLnBrk="1" hangingPunct="1">
              <a:buFont typeface="Arial" pitchFamily="34" charset="0"/>
              <a:buChar char="•"/>
            </a:pPr>
            <a:endParaRPr lang="en-US" baseline="0" dirty="0" smtClean="0"/>
          </a:p>
          <a:p>
            <a:pPr marL="0" indent="0" eaLnBrk="1" hangingPunct="1">
              <a:buFont typeface="Arial" pitchFamily="34" charset="0"/>
              <a:buNone/>
            </a:pPr>
            <a:r>
              <a:rPr lang="en-US" baseline="0" dirty="0" smtClean="0"/>
              <a:t>This module assumes that students are familiar with the basic concepts of backup and recovery.</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dirty="0"/>
          </a:p>
          <a:p>
            <a:r>
              <a:rPr lang="en-US" b="1" baseline="0" dirty="0" smtClean="0"/>
              <a:t>Key Points:</a:t>
            </a:r>
          </a:p>
          <a:p>
            <a:endParaRPr lang="en-US" baseline="0" dirty="0" smtClean="0"/>
          </a:p>
          <a:p>
            <a:r>
              <a:rPr lang="en-US" dirty="0" smtClean="0"/>
              <a:t>Microsoft</a:t>
            </a:r>
            <a:r>
              <a:rPr lang="en-US" baseline="0" dirty="0" smtClean="0"/>
              <a:t> Data Protection Solution:</a:t>
            </a:r>
          </a:p>
          <a:p>
            <a:pPr marL="171450" marR="0" indent="-171450" algn="l" defTabSz="914400" rtl="0" eaLnBrk="0" fontAlgn="base" latinLnBrk="0" hangingPunct="0">
              <a:lnSpc>
                <a:spcPct val="100000"/>
              </a:lnSpc>
              <a:spcBef>
                <a:spcPct val="0"/>
              </a:spcBef>
              <a:spcAft>
                <a:spcPct val="60000"/>
              </a:spcAft>
              <a:buClrTx/>
              <a:buSzTx/>
              <a:buFont typeface="Arial" pitchFamily="34" charset="0"/>
              <a:buChar char="•"/>
              <a:tabLst/>
              <a:defRPr/>
            </a:pPr>
            <a:r>
              <a:rPr lang="en-US" baseline="0" dirty="0" smtClean="0"/>
              <a:t>Allows backup to be centralized</a:t>
            </a:r>
          </a:p>
          <a:p>
            <a:pPr marL="171450" indent="-171450">
              <a:buFont typeface="Arial" pitchFamily="34" charset="0"/>
              <a:buChar char="•"/>
            </a:pPr>
            <a:r>
              <a:rPr lang="en-US" baseline="0" dirty="0" smtClean="0"/>
              <a:t>Offers 15 minute snapshots of servers and clients</a:t>
            </a:r>
          </a:p>
          <a:p>
            <a:pPr marL="171450" indent="-171450">
              <a:buFont typeface="Arial" pitchFamily="34" charset="0"/>
              <a:buChar char="•"/>
            </a:pPr>
            <a:r>
              <a:rPr lang="en-US" baseline="0" dirty="0" smtClean="0"/>
              <a:t>Can store backup data on SAN and export to tape</a:t>
            </a:r>
          </a:p>
          <a:p>
            <a:pPr marL="171450" indent="-171450">
              <a:buFont typeface="Arial" pitchFamily="34" charset="0"/>
              <a:buChar char="•"/>
            </a:pPr>
            <a:r>
              <a:rPr lang="en-US" baseline="0" dirty="0" smtClean="0"/>
              <a:t>Can </a:t>
            </a:r>
            <a:r>
              <a:rPr lang="en-US" dirty="0" smtClean="0"/>
              <a:t>back up remote </a:t>
            </a:r>
            <a:r>
              <a:rPr lang="en-US" baseline="0" dirty="0" smtClean="0"/>
              <a:t>sites</a:t>
            </a:r>
          </a:p>
          <a:p>
            <a:pPr marL="171450" indent="-171450">
              <a:buFont typeface="Arial" pitchFamily="34" charset="0"/>
              <a:buChar char="•"/>
            </a:pPr>
            <a:r>
              <a:rPr lang="en-US" baseline="0" dirty="0" smtClean="0"/>
              <a:t>Can be used as part of a “Backup To Cloud” strategy</a:t>
            </a:r>
          </a:p>
          <a:p>
            <a:pPr marL="171450" indent="-171450">
              <a:buFont typeface="Arial" pitchFamily="34" charset="0"/>
              <a:buChar char="•"/>
            </a:pPr>
            <a:r>
              <a:rPr lang="en-US" baseline="0" dirty="0" smtClean="0"/>
              <a:t>Supports Microsoft products</a:t>
            </a:r>
          </a:p>
          <a:p>
            <a:endParaRPr lang="en-US" baseline="0" dirty="0" smtClean="0"/>
          </a:p>
          <a:p>
            <a:r>
              <a:rPr lang="en-US" baseline="0" dirty="0" smtClean="0"/>
              <a:t>Does not support third-party products, so may be unsuitable for heterogeneous environments where non-Microsoft workloads are present.</a:t>
            </a:r>
          </a:p>
          <a:p>
            <a:endParaRPr lang="en-US" baseline="0"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20</a:t>
            </a:fld>
            <a:endParaRPr lang="en-US"/>
          </a:p>
        </p:txBody>
      </p:sp>
    </p:spTree>
    <p:extLst>
      <p:ext uri="{BB962C8B-B14F-4D97-AF65-F5344CB8AC3E}">
        <p14:creationId xmlns:p14="http://schemas.microsoft.com/office/powerpoint/2010/main" val="2157093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pPr>
              <a:defRPr/>
            </a:pPr>
            <a:r>
              <a:rPr lang="en-US" smtClean="0"/>
              <a:t>Module 14: Enterprise Backup and Recovery</a:t>
            </a:r>
          </a:p>
        </p:txBody>
      </p:sp>
      <p:sp>
        <p:nvSpPr>
          <p:cNvPr id="23555" name="Rectangle 3"/>
          <p:cNvSpPr>
            <a:spLocks noGrp="1" noChangeArrowheads="1"/>
          </p:cNvSpPr>
          <p:nvPr>
            <p:ph type="dt" sz="quarter" idx="1"/>
          </p:nvPr>
        </p:nvSpPr>
        <p:spPr/>
        <p:txBody>
          <a:bodyPr/>
          <a:lstStyle/>
          <a:p>
            <a:pPr>
              <a:defRPr/>
            </a:pPr>
            <a:r>
              <a:rPr lang="en-US" smtClean="0"/>
              <a:t>Course 6433A</a:t>
            </a:r>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21</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sz="1000" b="1" kern="1200" dirty="0" smtClean="0">
                <a:solidFill>
                  <a:schemeClr val="tx1"/>
                </a:solidFill>
                <a:effectLst/>
                <a:latin typeface="Arial" charset="0"/>
                <a:ea typeface="+mn-ea"/>
                <a:cs typeface="+mn-cs"/>
              </a:rPr>
              <a:t>Developing a recovery plan</a:t>
            </a:r>
          </a:p>
          <a:p>
            <a:r>
              <a:rPr lang="en-US" sz="1000" kern="1200" dirty="0" smtClean="0">
                <a:solidFill>
                  <a:schemeClr val="tx1"/>
                </a:solidFill>
                <a:effectLst/>
                <a:latin typeface="Arial" charset="0"/>
                <a:ea typeface="+mn-ea"/>
                <a:cs typeface="+mn-cs"/>
              </a:rPr>
              <a:t>A recovery plan involves dealing with the following questions:</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Where to recover?</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When to recover?</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What to recover?</a:t>
            </a:r>
            <a:endParaRPr lang="en-US" sz="1000"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Where to recover</a:t>
            </a:r>
            <a:r>
              <a:rPr lang="en-US" b="1" dirty="0" smtClean="0"/>
              <a:t>?</a:t>
            </a:r>
            <a:endParaRPr lang="en-US" sz="1000" b="1" kern="1200" dirty="0" smtClean="0">
              <a:effectLst/>
            </a:endParaRPr>
          </a:p>
          <a:p>
            <a:r>
              <a:rPr lang="en-US" sz="1000" kern="1200" dirty="0" smtClean="0">
                <a:effectLst/>
                <a:latin typeface="Arial" charset="0"/>
                <a:ea typeface="+mn-ea"/>
                <a:cs typeface="+mn-cs"/>
              </a:rPr>
              <a:t>If your organization has replacement hardware on hand, such as a replacement disk drive in the case of disk failure or a full server chassis in the case where the failure was more extreme.</a:t>
            </a:r>
          </a:p>
          <a:p>
            <a:r>
              <a:rPr lang="en-US" sz="1000" kern="1200" dirty="0" smtClean="0">
                <a:effectLst/>
                <a:latin typeface="Arial" charset="0"/>
                <a:ea typeface="+mn-ea"/>
                <a:cs typeface="+mn-cs"/>
              </a:rPr>
              <a:t>It is possible to perform a temporary recovery to a Hyper-V host, hosting the recovered server virtually until such time as the replacement hardware arrives.</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When to recover?</a:t>
            </a:r>
          </a:p>
          <a:p>
            <a:r>
              <a:rPr lang="en-US" sz="1000" kern="1200" dirty="0" smtClean="0">
                <a:effectLst/>
                <a:latin typeface="Arial" charset="0"/>
                <a:ea typeface="+mn-ea"/>
                <a:cs typeface="+mn-cs"/>
              </a:rPr>
              <a:t>Dependent</a:t>
            </a:r>
            <a:r>
              <a:rPr lang="en-US" sz="1000" kern="1200" baseline="0" dirty="0" smtClean="0">
                <a:effectLst/>
                <a:latin typeface="Arial" charset="0"/>
                <a:ea typeface="+mn-ea"/>
                <a:cs typeface="+mn-cs"/>
              </a:rPr>
              <a:t> on SLA.  Temporary recovery to virtual machine to meet SLA objective,; final recovery to replacement hardware.</a:t>
            </a:r>
          </a:p>
          <a:p>
            <a:endParaRPr lang="en-US" sz="1000" b="1" kern="1200" baseline="0" dirty="0" smtClean="0">
              <a:effectLst/>
              <a:latin typeface="Arial" charset="0"/>
              <a:ea typeface="+mn-ea"/>
              <a:cs typeface="+mn-cs"/>
            </a:endParaRPr>
          </a:p>
          <a:p>
            <a:r>
              <a:rPr lang="en-US" sz="1000" b="1" kern="1200" dirty="0" smtClean="0">
                <a:effectLst/>
                <a:latin typeface="Arial" charset="0"/>
                <a:ea typeface="+mn-ea"/>
                <a:cs typeface="+mn-cs"/>
              </a:rPr>
              <a:t>What to recover</a:t>
            </a:r>
            <a:r>
              <a:rPr lang="en-US" b="1" dirty="0" smtClean="0"/>
              <a:t>?</a:t>
            </a:r>
            <a:endParaRPr lang="en-US" sz="1000" b="1" kern="1200" dirty="0" smtClean="0">
              <a:effectLst/>
            </a:endParaRPr>
          </a:p>
          <a:p>
            <a:r>
              <a:rPr lang="en-US" sz="1000" kern="1200" dirty="0" smtClean="0">
                <a:effectLst/>
                <a:latin typeface="Arial" charset="0"/>
                <a:ea typeface="+mn-ea"/>
                <a:cs typeface="+mn-cs"/>
              </a:rPr>
              <a:t>In most circumstances, you will recover everything that was backed up. In some circumstances, you might instead choose to perform only a partial recovery to meet business continuity goals, leaving a full recovery for a later point. </a:t>
            </a:r>
          </a:p>
          <a:p>
            <a:r>
              <a:rPr lang="en-US" sz="1000" kern="1200" dirty="0" smtClean="0">
                <a:effectLst/>
                <a:latin typeface="Arial" charset="0"/>
                <a:ea typeface="+mn-ea"/>
                <a:cs typeface="+mn-cs"/>
              </a:rPr>
              <a:t> </a:t>
            </a:r>
          </a:p>
          <a:p>
            <a:r>
              <a:rPr lang="en-US" b="1" dirty="0" smtClean="0"/>
              <a:t>Question</a:t>
            </a:r>
          </a:p>
          <a:p>
            <a:r>
              <a:rPr lang="en-US" b="0" dirty="0" smtClean="0"/>
              <a:t>Ask students where the strangest place they’ve</a:t>
            </a:r>
            <a:r>
              <a:rPr lang="en-US" b="0" baseline="0" dirty="0" smtClean="0"/>
              <a:t> performed a recovery to is.</a:t>
            </a:r>
            <a:endParaRPr lang="en-US" b="0"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22</a:t>
            </a:fld>
            <a:endParaRPr lang="en-US"/>
          </a:p>
        </p:txBody>
      </p:sp>
    </p:spTree>
    <p:extLst>
      <p:ext uri="{BB962C8B-B14F-4D97-AF65-F5344CB8AC3E}">
        <p14:creationId xmlns:p14="http://schemas.microsoft.com/office/powerpoint/2010/main" val="2527160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endParaRPr lang="en-US" b="1" dirty="0"/>
          </a:p>
          <a:p>
            <a:r>
              <a:rPr lang="en-US" b="1" baseline="0" dirty="0" smtClean="0"/>
              <a:t>Key Points:</a:t>
            </a:r>
          </a:p>
          <a:p>
            <a:endParaRPr lang="en-US" baseline="0" dirty="0" smtClean="0"/>
          </a:p>
          <a:p>
            <a:r>
              <a:rPr lang="en-US" sz="1000" b="1" kern="1200" dirty="0" smtClean="0">
                <a:solidFill>
                  <a:schemeClr val="tx1"/>
                </a:solidFill>
                <a:effectLst/>
                <a:latin typeface="Arial" charset="0"/>
                <a:ea typeface="+mn-ea"/>
                <a:cs typeface="+mn-cs"/>
              </a:rPr>
              <a:t>Previous </a:t>
            </a:r>
            <a:r>
              <a:rPr lang="en-US" sz="1000" b="1" kern="1200" dirty="0" smtClean="0">
                <a:effectLst/>
                <a:latin typeface="Arial" charset="0"/>
                <a:ea typeface="+mn-ea"/>
                <a:cs typeface="+mn-cs"/>
              </a:rPr>
              <a:t>Versions of Files: Users Recover Their Own Data</a:t>
            </a:r>
          </a:p>
          <a:p>
            <a:r>
              <a:rPr lang="en-US" sz="1000" kern="1200" dirty="0" smtClean="0">
                <a:effectLst/>
                <a:latin typeface="Arial" charset="0"/>
                <a:ea typeface="+mn-ea"/>
                <a:cs typeface="+mn-cs"/>
              </a:rPr>
              <a:t>The Previous Versions of Files functionality allows users to perform recovery of their own files. If end-users are trained to do this, the IT department is more likely to spend time recovering more important data.</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Recovering data to an alternate location</a:t>
            </a:r>
          </a:p>
          <a:p>
            <a:r>
              <a:rPr lang="en-US" sz="1000" kern="1200" dirty="0" smtClean="0">
                <a:effectLst/>
                <a:latin typeface="Arial" charset="0"/>
                <a:ea typeface="+mn-ea"/>
                <a:cs typeface="+mn-cs"/>
              </a:rPr>
              <a:t>When performing a recovery to an alternate location, always ensure that permissions are also restored. Administrators recovering data that includes restricted material to a location where important permissions are not applied allow unintended access to data.</a:t>
            </a: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Recovering Volumes</a:t>
            </a:r>
          </a:p>
          <a:p>
            <a:r>
              <a:rPr lang="en-US" sz="1000" kern="1200" dirty="0" smtClean="0">
                <a:effectLst/>
                <a:latin typeface="Arial" charset="0"/>
                <a:ea typeface="+mn-ea"/>
                <a:cs typeface="+mn-cs"/>
              </a:rPr>
              <a:t>When you do a volume recovery, you will have to check whether any shared folders that have been configured for the disks, and the quotas and File Server Resource Manager management policies are still in effect. </a:t>
            </a:r>
          </a:p>
          <a:p>
            <a:endParaRPr lang="en-US" baseline="0" dirty="0" smtClean="0"/>
          </a:p>
          <a:p>
            <a:r>
              <a:rPr lang="en-US" b="1" baseline="0" dirty="0" smtClean="0"/>
              <a:t>Additional Reading:</a:t>
            </a:r>
          </a:p>
          <a:p>
            <a:r>
              <a:rPr lang="en-US" baseline="0" dirty="0" smtClean="0"/>
              <a:t>Recover Files and Folders</a:t>
            </a:r>
          </a:p>
          <a:p>
            <a:r>
              <a:rPr lang="en-US" dirty="0"/>
              <a:t>http://go.microsoft.com/fwlink/?LinkID=224625 </a:t>
            </a:r>
            <a:r>
              <a:rPr lang="en-US" dirty="0" smtClean="0"/>
              <a:t/>
            </a:r>
            <a:br>
              <a:rPr lang="en-US" dirty="0" smtClean="0"/>
            </a:br>
            <a:r>
              <a:rPr lang="en-US" dirty="0" smtClean="0"/>
              <a:t/>
            </a:r>
            <a:br>
              <a:rPr lang="en-US" dirty="0" smtClean="0"/>
            </a:br>
            <a:r>
              <a:rPr lang="en-US" dirty="0" smtClean="0"/>
              <a:t>Recover Volumes</a:t>
            </a:r>
          </a:p>
          <a:p>
            <a:r>
              <a:rPr lang="en-US" dirty="0"/>
              <a:t>http://go.microsoft.com/fwlink/?</a:t>
            </a:r>
            <a:r>
              <a:rPr lang="en-US" dirty="0" smtClean="0"/>
              <a:t>LinkID=224626</a:t>
            </a:r>
            <a:br>
              <a:rPr lang="en-US" dirty="0" smtClean="0"/>
            </a:br>
            <a:endParaRPr lang="en-US" dirty="0" smtClean="0"/>
          </a:p>
          <a:p>
            <a:r>
              <a:rPr lang="en-US" b="1" dirty="0" smtClean="0"/>
              <a:t>Question</a:t>
            </a:r>
          </a:p>
          <a:p>
            <a:r>
              <a:rPr lang="en-US" dirty="0" smtClean="0"/>
              <a:t>When should you perform volume recovery, rather than full server recovery?</a:t>
            </a:r>
            <a:endParaRPr lang="en-US"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23</a:t>
            </a:fld>
            <a:endParaRPr lang="en-US"/>
          </a:p>
        </p:txBody>
      </p:sp>
    </p:spTree>
    <p:extLst>
      <p:ext uri="{BB962C8B-B14F-4D97-AF65-F5344CB8AC3E}">
        <p14:creationId xmlns:p14="http://schemas.microsoft.com/office/powerpoint/2010/main" val="3898793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baseline="0" dirty="0" smtClean="0"/>
              <a:t>When recovering roles and features, it is important to remember that if you restore the system state, it will restore for all services, not just a specific service.</a:t>
            </a:r>
          </a:p>
          <a:p>
            <a:r>
              <a:rPr lang="en-US" baseline="0" dirty="0" smtClean="0"/>
              <a:t>To restore one service only, you need to restore manually. This is not possible in all circumstances, especially if you have not performed a backup by using the appropriate tool.</a:t>
            </a:r>
          </a:p>
          <a:p>
            <a:r>
              <a:rPr lang="en-US" baseline="0" dirty="0" smtClean="0"/>
              <a:t>Remember to back up Active Directory Certificate Services database and ensure that the private key is archived on all important certificate templates. This allows full recovery of public and private keys.</a:t>
            </a:r>
          </a:p>
          <a:p>
            <a:r>
              <a:rPr lang="en-US" baseline="0" dirty="0" smtClean="0"/>
              <a:t>Ensure that developers keep separate copies of important websites and document settings.</a:t>
            </a:r>
          </a:p>
          <a:p>
            <a:r>
              <a:rPr lang="en-US" baseline="0" dirty="0" smtClean="0"/>
              <a:t>As long as important settings are documented, they can be recovered manually.</a:t>
            </a:r>
          </a:p>
          <a:p>
            <a:endParaRPr lang="en-US" baseline="0" dirty="0" smtClean="0"/>
          </a:p>
          <a:p>
            <a:r>
              <a:rPr lang="en-US" b="1" baseline="0" dirty="0" smtClean="0"/>
              <a:t>Additional Reading:</a:t>
            </a:r>
            <a:endParaRPr lang="en-US" b="1" dirty="0" smtClean="0"/>
          </a:p>
          <a:p>
            <a:r>
              <a:rPr lang="en-US" dirty="0" smtClean="0"/>
              <a:t>How</a:t>
            </a:r>
            <a:r>
              <a:rPr lang="en-US" baseline="0" dirty="0" smtClean="0"/>
              <a:t> to Backup/Restore IIS 7 Configuration</a:t>
            </a:r>
            <a:endParaRPr lang="en-US" dirty="0" smtClean="0"/>
          </a:p>
          <a:p>
            <a:r>
              <a:rPr lang="en-US" dirty="0"/>
              <a:t>http://go.microsoft.com/fwlink/?</a:t>
            </a:r>
            <a:r>
              <a:rPr lang="en-US" dirty="0" smtClean="0"/>
              <a:t>LinkID=224621</a:t>
            </a:r>
            <a:br>
              <a:rPr lang="en-US" dirty="0" smtClean="0"/>
            </a:br>
            <a:endParaRPr lang="en-US" dirty="0" smtClean="0"/>
          </a:p>
          <a:p>
            <a:r>
              <a:rPr lang="en-US" sz="1000" b="0" i="0" kern="1200" dirty="0" smtClean="0">
                <a:solidFill>
                  <a:schemeClr val="tx1"/>
                </a:solidFill>
                <a:effectLst/>
                <a:latin typeface="Arial" charset="0"/>
                <a:ea typeface="+mn-ea"/>
                <a:cs typeface="+mn-cs"/>
              </a:rPr>
              <a:t>Recover the System State</a:t>
            </a:r>
            <a:endParaRPr lang="en-US" b="0" dirty="0" smtClean="0"/>
          </a:p>
          <a:p>
            <a:r>
              <a:rPr lang="en-US" dirty="0"/>
              <a:t>http://go.microsoft.com/fwlink/?</a:t>
            </a:r>
            <a:r>
              <a:rPr lang="en-US" dirty="0" smtClean="0"/>
              <a:t>LinkID=224622</a:t>
            </a:r>
            <a:br>
              <a:rPr lang="en-US" dirty="0" smtClean="0"/>
            </a:br>
            <a:endParaRPr lang="en-US" dirty="0" smtClean="0"/>
          </a:p>
          <a:p>
            <a:r>
              <a:rPr lang="en-US" sz="1000" b="0" i="0" kern="1200" dirty="0" smtClean="0">
                <a:solidFill>
                  <a:schemeClr val="tx1"/>
                </a:solidFill>
                <a:effectLst/>
                <a:latin typeface="Arial" charset="0"/>
                <a:ea typeface="+mn-ea"/>
                <a:cs typeface="+mn-cs"/>
              </a:rPr>
              <a:t>More About DHCP Backup and Restore</a:t>
            </a:r>
            <a:endParaRPr lang="en-US" b="0" dirty="0" smtClean="0"/>
          </a:p>
          <a:p>
            <a:r>
              <a:rPr lang="en-US" dirty="0"/>
              <a:t>http://go.microsoft.com/fwlink/?</a:t>
            </a:r>
            <a:r>
              <a:rPr lang="en-US" dirty="0" smtClean="0"/>
              <a:t>LinkID=224623</a:t>
            </a:r>
            <a:br>
              <a:rPr lang="en-US" dirty="0" smtClean="0"/>
            </a:br>
            <a:endParaRPr lang="en-US" dirty="0" smtClean="0"/>
          </a:p>
          <a:p>
            <a:r>
              <a:rPr lang="en-US" dirty="0" smtClean="0"/>
              <a:t>AD CS Migration: Migrating the Certification Authority</a:t>
            </a:r>
          </a:p>
          <a:p>
            <a:r>
              <a:rPr lang="en-US" dirty="0"/>
              <a:t>http://go.microsoft.com/fwlink/?LinkID=224624</a:t>
            </a:r>
            <a:endParaRPr lang="en-US" dirty="0" smtClean="0"/>
          </a:p>
          <a:p>
            <a:endParaRPr lang="en-US" dirty="0" smtClean="0"/>
          </a:p>
          <a:p>
            <a:r>
              <a:rPr lang="en-US" b="1" dirty="0" smtClean="0"/>
              <a:t>Question</a:t>
            </a:r>
          </a:p>
          <a:p>
            <a:r>
              <a:rPr lang="en-US" b="0" dirty="0" smtClean="0"/>
              <a:t>Does</a:t>
            </a:r>
            <a:r>
              <a:rPr lang="en-US" b="0" baseline="0" dirty="0" smtClean="0"/>
              <a:t> your organization keep documentation on important settings changes made to servers?</a:t>
            </a:r>
            <a:endParaRPr lang="en-US" b="0"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24</a:t>
            </a:fld>
            <a:endParaRPr lang="en-US"/>
          </a:p>
        </p:txBody>
      </p:sp>
    </p:spTree>
    <p:extLst>
      <p:ext uri="{BB962C8B-B14F-4D97-AF65-F5344CB8AC3E}">
        <p14:creationId xmlns:p14="http://schemas.microsoft.com/office/powerpoint/2010/main" val="3544324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r>
              <a:rPr lang="en-US" baseline="0" dirty="0" smtClean="0"/>
              <a:t>Original host: Bare Metal Recovery</a:t>
            </a:r>
          </a:p>
          <a:p>
            <a:r>
              <a:rPr lang="en-US" baseline="0" dirty="0" smtClean="0"/>
              <a:t>New host: Bare Metal Recovery</a:t>
            </a:r>
          </a:p>
          <a:p>
            <a:r>
              <a:rPr lang="en-US" baseline="0" dirty="0" smtClean="0"/>
              <a:t>Hyper-V Server: Virtual Machine Recovery</a:t>
            </a:r>
          </a:p>
          <a:p>
            <a:r>
              <a:rPr lang="en-US" baseline="0" dirty="0" smtClean="0"/>
              <a:t>Alternate boot on original machine (Windows Server 2008 R2 only)</a:t>
            </a:r>
          </a:p>
          <a:p>
            <a:r>
              <a:rPr lang="en-US" baseline="0" dirty="0" smtClean="0"/>
              <a:t/>
            </a:r>
            <a:br>
              <a:rPr lang="en-US" baseline="0" dirty="0" smtClean="0"/>
            </a:br>
            <a:r>
              <a:rPr lang="en-US" baseline="0" dirty="0" smtClean="0"/>
              <a:t>It may be necessary to reset the computer account if the server has a problem connecting to the domain.</a:t>
            </a:r>
          </a:p>
          <a:p>
            <a:endParaRPr lang="en-US" baseline="0" dirty="0" smtClean="0"/>
          </a:p>
          <a:p>
            <a:pPr lvl="0"/>
            <a:r>
              <a:rPr lang="en-US" sz="1000" b="1" kern="1200" dirty="0" smtClean="0">
                <a:effectLst/>
                <a:latin typeface="Arial" charset="0"/>
                <a:ea typeface="+mn-ea"/>
                <a:cs typeface="+mn-cs"/>
              </a:rPr>
              <a:t>Bare Metal Recovery</a:t>
            </a:r>
            <a:endParaRPr lang="en-US" sz="1000" kern="1200" dirty="0" smtClean="0">
              <a:effectLst/>
              <a:latin typeface="Arial" charset="0"/>
              <a:ea typeface="+mn-ea"/>
              <a:cs typeface="+mn-cs"/>
            </a:endParaRPr>
          </a:p>
          <a:p>
            <a:pPr lvl="0"/>
            <a:r>
              <a:rPr lang="en-US" sz="1000" kern="1200" dirty="0" smtClean="0">
                <a:effectLst/>
                <a:latin typeface="Arial" charset="0"/>
                <a:ea typeface="+mn-ea"/>
                <a:cs typeface="+mn-cs"/>
              </a:rPr>
              <a:t>Bare metal recovery is the process where you recover an existing server in its entirety to new or replacement hardware. When you perform bare metal recovery, the recovery proceeds, and the server reboots and should be operational. </a:t>
            </a:r>
          </a:p>
          <a:p>
            <a:pPr lvl="0"/>
            <a:r>
              <a:rPr lang="en-US" sz="1000" b="1" kern="1200" dirty="0" smtClean="0">
                <a:effectLst/>
                <a:latin typeface="Arial" charset="0"/>
                <a:ea typeface="+mn-ea"/>
                <a:cs typeface="+mn-cs"/>
              </a:rPr>
              <a:t>The same or larger disk drives</a:t>
            </a:r>
            <a:endParaRPr lang="en-US" sz="1000" kern="1200" dirty="0" smtClean="0">
              <a:effectLst/>
              <a:latin typeface="Arial" charset="0"/>
              <a:ea typeface="+mn-ea"/>
              <a:cs typeface="+mn-cs"/>
            </a:endParaRPr>
          </a:p>
          <a:p>
            <a:pPr lvl="0"/>
            <a:r>
              <a:rPr lang="en-US" sz="1000" kern="1200" dirty="0" smtClean="0">
                <a:effectLst/>
                <a:latin typeface="Arial" charset="0"/>
                <a:ea typeface="+mn-ea"/>
                <a:cs typeface="+mn-cs"/>
              </a:rPr>
              <a:t>The server hardware that you are recovering to must have disk drives that are the same size or larger than the drives of the original host server. If this is not the case, the recovery will fail</a:t>
            </a:r>
            <a:r>
              <a:rPr lang="en-US" sz="1000" kern="1200" smtClean="0">
                <a:effectLst/>
                <a:latin typeface="Arial" charset="0"/>
                <a:ea typeface="+mn-ea"/>
                <a:cs typeface="+mn-cs"/>
              </a:rPr>
              <a:t>. </a:t>
            </a:r>
            <a:endParaRPr lang="en-US" sz="1000" kern="1200" smtClean="0">
              <a:effectLst/>
              <a:latin typeface="Arial" charset="0"/>
              <a:ea typeface="+mn-ea"/>
              <a:cs typeface="+mn-cs"/>
            </a:endParaRPr>
          </a:p>
          <a:p>
            <a:pPr lvl="0"/>
            <a:endParaRPr lang="en-US" sz="1000" b="1" kern="1200" dirty="0" smtClean="0">
              <a:effectLst/>
              <a:latin typeface="Arial" charset="0"/>
              <a:ea typeface="+mn-ea"/>
              <a:cs typeface="+mn-cs"/>
            </a:endParaRPr>
          </a:p>
          <a:p>
            <a:pPr lvl="0"/>
            <a:r>
              <a:rPr lang="en-US" sz="1000" b="1" kern="1200" dirty="0" smtClean="0">
                <a:effectLst/>
                <a:latin typeface="Arial" charset="0"/>
                <a:ea typeface="+mn-ea"/>
                <a:cs typeface="+mn-cs"/>
              </a:rPr>
              <a:t>Import to Hyper-V</a:t>
            </a:r>
            <a:endParaRPr lang="en-US" sz="1000" kern="1200" dirty="0" smtClean="0">
              <a:effectLst/>
              <a:latin typeface="Arial" charset="0"/>
              <a:ea typeface="+mn-ea"/>
              <a:cs typeface="+mn-cs"/>
            </a:endParaRPr>
          </a:p>
          <a:p>
            <a:pPr lvl="0"/>
            <a:r>
              <a:rPr lang="en-US" sz="1000" kern="1200" dirty="0" smtClean="0">
                <a:effectLst/>
                <a:latin typeface="Arial" charset="0"/>
                <a:ea typeface="+mn-ea"/>
                <a:cs typeface="+mn-cs"/>
              </a:rPr>
              <a:t>As server backup data is written to the VHD format, which is also the format used for virtual machine hard disks, it is possible, with some care, to use full server backup data as the b</a:t>
            </a:r>
            <a:r>
              <a:rPr lang="en-US" sz="1000" kern="1200" dirty="0" smtClean="0">
                <a:solidFill>
                  <a:schemeClr val="tx1"/>
                </a:solidFill>
                <a:effectLst/>
                <a:latin typeface="Arial" charset="0"/>
                <a:ea typeface="+mn-ea"/>
                <a:cs typeface="+mn-cs"/>
              </a:rPr>
              <a:t>asis of creating a virtual machine. </a:t>
            </a:r>
          </a:p>
          <a:p>
            <a:pPr lvl="0"/>
            <a:endParaRPr lang="en-US" sz="1000" b="1" kern="1200" dirty="0" smtClean="0">
              <a:solidFill>
                <a:schemeClr val="tx1"/>
              </a:solidFill>
              <a:effectLst/>
              <a:latin typeface="Arial" charset="0"/>
              <a:ea typeface="+mn-ea"/>
              <a:cs typeface="+mn-cs"/>
            </a:endParaRPr>
          </a:p>
          <a:p>
            <a:pPr lvl="0"/>
            <a:r>
              <a:rPr lang="en-US" sz="1000" b="1" kern="1200" dirty="0" smtClean="0">
                <a:solidFill>
                  <a:schemeClr val="tx1"/>
                </a:solidFill>
                <a:effectLst/>
                <a:latin typeface="Arial" charset="0"/>
                <a:ea typeface="+mn-ea"/>
                <a:cs typeface="+mn-cs"/>
              </a:rPr>
              <a:t>Alternate Boot-To-VHD</a:t>
            </a:r>
            <a:r>
              <a:rPr lang="en-US" sz="1000" kern="1200" dirty="0" smtClean="0">
                <a:solidFill>
                  <a:srgbClr val="FF0000"/>
                </a:solidFill>
                <a:effectLst/>
                <a:latin typeface="Arial" charset="0"/>
                <a:ea typeface="+mn-ea"/>
                <a:cs typeface="+mn-cs"/>
              </a:rPr>
              <a:t> </a:t>
            </a:r>
          </a:p>
          <a:p>
            <a:pPr lvl="0"/>
            <a:r>
              <a:rPr lang="en-US" sz="1000" kern="1200" dirty="0" smtClean="0">
                <a:solidFill>
                  <a:schemeClr val="tx1"/>
                </a:solidFill>
                <a:effectLst/>
                <a:latin typeface="Arial" charset="0"/>
                <a:ea typeface="+mn-ea"/>
                <a:cs typeface="+mn-cs"/>
              </a:rPr>
              <a:t>Windows Server 2008 R2 has a boot-to-VHD feature that allows you to configure a VHD file as a bootable volume. </a:t>
            </a:r>
            <a:endParaRPr lang="en-US" baseline="0" dirty="0" smtClean="0"/>
          </a:p>
          <a:p>
            <a:endParaRPr lang="en-US" baseline="0" dirty="0" smtClean="0"/>
          </a:p>
          <a:p>
            <a:r>
              <a:rPr lang="en-US" b="1" baseline="0" dirty="0" smtClean="0"/>
              <a:t>Additional Reading:</a:t>
            </a:r>
          </a:p>
          <a:p>
            <a:r>
              <a:rPr lang="en-US" sz="1000" b="0" i="0" kern="1200" dirty="0" smtClean="0">
                <a:solidFill>
                  <a:schemeClr val="tx1"/>
                </a:solidFill>
                <a:effectLst/>
                <a:latin typeface="Arial" charset="0"/>
                <a:ea typeface="+mn-ea"/>
                <a:cs typeface="+mn-cs"/>
              </a:rPr>
              <a:t>Recover the Operating System or Full Server</a:t>
            </a:r>
            <a:endParaRPr lang="en-US" b="0" baseline="0" dirty="0" smtClean="0"/>
          </a:p>
          <a:p>
            <a:r>
              <a:rPr lang="en-US" dirty="0">
                <a:hlinkClick r:id="rId3"/>
              </a:rPr>
              <a:t>http://go.microsoft.com/fwlink/?</a:t>
            </a:r>
            <a:r>
              <a:rPr lang="en-US" dirty="0" smtClean="0">
                <a:hlinkClick r:id="rId3"/>
              </a:rPr>
              <a:t>LinkID=224627</a:t>
            </a:r>
            <a:endParaRPr lang="en-US" dirty="0" smtClean="0"/>
          </a:p>
          <a:p>
            <a:endParaRPr lang="en-US" b="1" dirty="0" smtClean="0"/>
          </a:p>
          <a:p>
            <a:r>
              <a:rPr lang="en-US" b="1" dirty="0" smtClean="0"/>
              <a:t>Question</a:t>
            </a:r>
            <a:endParaRPr lang="en-US" b="1" dirty="0" smtClean="0">
              <a:solidFill>
                <a:srgbClr val="FF0000"/>
              </a:solidFill>
            </a:endParaRPr>
          </a:p>
          <a:p>
            <a:r>
              <a:rPr lang="en-US" b="0" dirty="0" smtClean="0"/>
              <a:t>When</a:t>
            </a:r>
            <a:r>
              <a:rPr lang="en-US" b="0" baseline="0" dirty="0" smtClean="0"/>
              <a:t> was the last time you had to perform bare metal recovery?</a:t>
            </a:r>
          </a:p>
          <a:p>
            <a:endParaRPr lang="en-US" b="1"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25</a:t>
            </a:fld>
            <a:endParaRPr lang="en-US"/>
          </a:p>
        </p:txBody>
      </p:sp>
    </p:spTree>
    <p:extLst>
      <p:ext uri="{BB962C8B-B14F-4D97-AF65-F5344CB8AC3E}">
        <p14:creationId xmlns:p14="http://schemas.microsoft.com/office/powerpoint/2010/main" val="2051709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dirty="0"/>
          </a:p>
          <a:p>
            <a:endParaRPr lang="en-US" b="1" baseline="0" dirty="0" smtClean="0"/>
          </a:p>
          <a:p>
            <a:endParaRPr lang="en-US" b="1" dirty="0"/>
          </a:p>
          <a:p>
            <a:endParaRPr lang="en-US" b="1" baseline="0" dirty="0" smtClean="0"/>
          </a:p>
          <a:p>
            <a:r>
              <a:rPr lang="en-US" b="1" baseline="0" dirty="0" smtClean="0"/>
              <a:t>Key Points:</a:t>
            </a:r>
          </a:p>
          <a:p>
            <a:endParaRPr lang="en-US" baseline="0" dirty="0" smtClean="0"/>
          </a:p>
          <a:p>
            <a:r>
              <a:rPr lang="en-US" baseline="0" dirty="0" smtClean="0"/>
              <a:t>DR sites aren’t a permanent solution, but are an interim solution.</a:t>
            </a:r>
          </a:p>
          <a:p>
            <a:r>
              <a:rPr lang="en-US" sz="1000" b="1" kern="1200" dirty="0" smtClean="0">
                <a:solidFill>
                  <a:schemeClr val="tx1"/>
                </a:solidFill>
                <a:effectLst/>
                <a:latin typeface="Arial" charset="0"/>
                <a:ea typeface="+mn-ea"/>
                <a:cs typeface="+mn-cs"/>
              </a:rPr>
              <a:t/>
            </a:r>
            <a:br>
              <a:rPr lang="en-US" sz="1000" b="1" kern="1200" dirty="0" smtClean="0">
                <a:solidFill>
                  <a:schemeClr val="tx1"/>
                </a:solidFill>
                <a:effectLst/>
                <a:latin typeface="Arial" charset="0"/>
                <a:ea typeface="+mn-ea"/>
                <a:cs typeface="+mn-cs"/>
              </a:rPr>
            </a:br>
            <a:r>
              <a:rPr lang="en-US" sz="1000" b="1" kern="1200" dirty="0" smtClean="0">
                <a:solidFill>
                  <a:schemeClr val="tx1"/>
                </a:solidFill>
                <a:effectLst/>
                <a:latin typeface="Arial" charset="0"/>
                <a:ea typeface="+mn-ea"/>
                <a:cs typeface="+mn-cs"/>
              </a:rPr>
              <a:t>Provisioning a DR site</a:t>
            </a:r>
            <a:endParaRPr lang="en-US" sz="1000" b="1" kern="1200" dirty="0" smtClean="0">
              <a:solidFill>
                <a:srgbClr val="FF0000"/>
              </a:solidFill>
              <a:effectLst/>
              <a:latin typeface="Arial" charset="0"/>
              <a:ea typeface="+mn-ea"/>
              <a:cs typeface="+mn-cs"/>
            </a:endParaRPr>
          </a:p>
          <a:p>
            <a:r>
              <a:rPr lang="en-US" sz="1000" kern="1200" dirty="0" smtClean="0">
                <a:solidFill>
                  <a:schemeClr val="tx1"/>
                </a:solidFill>
                <a:effectLst/>
                <a:latin typeface="Arial" charset="0"/>
                <a:ea typeface="+mn-ea"/>
                <a:cs typeface="+mn-cs"/>
              </a:rPr>
              <a:t>Consider virtualization as an alternative to purchasing multiple server chassis. Many organizations have consolidated their existing physical infrastructure onto virtual hosts, so using a virtual host as a DR site host may</a:t>
            </a:r>
            <a:r>
              <a:rPr lang="en-US" sz="1000" kern="1200" baseline="0" dirty="0" smtClean="0">
                <a:solidFill>
                  <a:schemeClr val="tx1"/>
                </a:solidFill>
                <a:effectLst/>
                <a:latin typeface="Arial" charset="0"/>
                <a:ea typeface="+mn-ea"/>
                <a:cs typeface="+mn-cs"/>
              </a:rPr>
              <a:t> already be necessary</a:t>
            </a:r>
            <a:r>
              <a:rPr lang="en-US" sz="1000" kern="1200" dirty="0" smtClean="0">
                <a:solidFill>
                  <a:schemeClr val="tx1"/>
                </a:solidFill>
                <a:effectLst/>
                <a:latin typeface="Arial" charset="0"/>
                <a:ea typeface="+mn-ea"/>
                <a:cs typeface="+mn-cs"/>
              </a:rPr>
              <a:t>.</a:t>
            </a:r>
            <a:endParaRPr lang="en-US" sz="1000" kern="1200" dirty="0" smtClean="0">
              <a:effectLst/>
              <a:latin typeface="Arial" charset="0"/>
              <a:ea typeface="+mn-ea"/>
              <a:cs typeface="+mn-cs"/>
            </a:endParaRPr>
          </a:p>
          <a:p>
            <a:endParaRPr lang="en-US" sz="1000" b="1" kern="1200" dirty="0" smtClean="0">
              <a:effectLst/>
              <a:latin typeface="Arial" charset="0"/>
              <a:ea typeface="+mn-ea"/>
              <a:cs typeface="+mn-cs"/>
            </a:endParaRPr>
          </a:p>
          <a:p>
            <a:r>
              <a:rPr lang="en-US" sz="1000" b="1" kern="1200" dirty="0" smtClean="0">
                <a:effectLst/>
                <a:latin typeface="Arial" charset="0"/>
                <a:ea typeface="+mn-ea"/>
                <a:cs typeface="+mn-cs"/>
              </a:rPr>
              <a:t>Ensuring</a:t>
            </a:r>
            <a:r>
              <a:rPr lang="en-US" b="1" dirty="0" smtClean="0"/>
              <a:t> business continuity</a:t>
            </a:r>
            <a:endParaRPr lang="en-US" sz="1000" b="1" kern="1200" dirty="0" smtClean="0">
              <a:effectLst/>
            </a:endParaRPr>
          </a:p>
          <a:p>
            <a:r>
              <a:rPr lang="en-US" sz="1000" kern="1200" dirty="0" smtClean="0">
                <a:effectLst/>
                <a:latin typeface="Arial" charset="0"/>
                <a:ea typeface="+mn-ea"/>
                <a:cs typeface="+mn-cs"/>
              </a:rPr>
              <a:t>Business continuity extends beyond server availability and includes client computers. If a site is lost to a natural disaster, your organization might not only lose critical servers, but also the client computers used to access those servers.</a:t>
            </a:r>
          </a:p>
          <a:p>
            <a:r>
              <a:rPr lang="en-US" sz="1000" kern="1200" dirty="0" smtClean="0">
                <a:solidFill>
                  <a:schemeClr val="tx1"/>
                </a:solidFill>
                <a:effectLst/>
                <a:latin typeface="Arial" charset="0"/>
                <a:ea typeface="+mn-ea"/>
                <a:cs typeface="+mn-cs"/>
              </a:rPr>
              <a:t>Ensuring business continuity means auditing your organization’s IT infrastructure to determine which aspects of that structure must remain available for business continuity to be maintained. </a:t>
            </a:r>
          </a:p>
          <a:p>
            <a:r>
              <a:rPr lang="en-US" sz="1000" kern="1200" dirty="0" smtClean="0">
                <a:solidFill>
                  <a:schemeClr val="tx1"/>
                </a:solidFill>
                <a:effectLst/>
                <a:latin typeface="Arial" charset="0"/>
                <a:ea typeface="+mn-ea"/>
                <a:cs typeface="+mn-cs"/>
              </a:rPr>
              <a:t>You should perform drills where you simulate the complete loss of sites to determine whether your disaster recovery preparations meet your disaster recovery goals. </a:t>
            </a:r>
          </a:p>
          <a:p>
            <a:r>
              <a:rPr lang="en-US" sz="1000" kern="1200" dirty="0" smtClean="0">
                <a:solidFill>
                  <a:schemeClr val="tx1"/>
                </a:solidFill>
                <a:effectLst/>
                <a:latin typeface="Arial" charset="0"/>
                <a:ea typeface="+mn-ea"/>
                <a:cs typeface="+mn-cs"/>
              </a:rPr>
              <a:t>The DR site must be kept as up to date as possible. </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Cloud</a:t>
            </a:r>
            <a:r>
              <a:rPr lang="en-US" sz="1000" b="1" kern="1200" dirty="0" smtClean="0">
                <a:solidFill>
                  <a:srgbClr val="0000CC"/>
                </a:solidFill>
                <a:effectLst/>
                <a:latin typeface="Arial" charset="0"/>
                <a:ea typeface="+mn-ea"/>
                <a:cs typeface="+mn-cs"/>
              </a:rPr>
              <a:t>-</a:t>
            </a:r>
            <a:r>
              <a:rPr lang="en-US" sz="1000" b="1" kern="1200" dirty="0" smtClean="0">
                <a:solidFill>
                  <a:schemeClr val="tx1"/>
                </a:solidFill>
                <a:effectLst/>
                <a:latin typeface="Arial" charset="0"/>
                <a:ea typeface="+mn-ea"/>
                <a:cs typeface="+mn-cs"/>
              </a:rPr>
              <a:t>based DR sites</a:t>
            </a:r>
          </a:p>
          <a:p>
            <a:r>
              <a:rPr lang="en-US" sz="1000" kern="1200" dirty="0" smtClean="0">
                <a:solidFill>
                  <a:schemeClr val="tx1"/>
                </a:solidFill>
                <a:effectLst/>
                <a:latin typeface="Arial" charset="0"/>
                <a:ea typeface="+mn-ea"/>
                <a:cs typeface="+mn-cs"/>
              </a:rPr>
              <a:t>In the event that a failure occurs, a cloud</a:t>
            </a:r>
            <a:r>
              <a:rPr lang="en-US" sz="1000" kern="1200" dirty="0" smtClean="0">
                <a:solidFill>
                  <a:srgbClr val="0000CC"/>
                </a:solidFill>
                <a:effectLst/>
                <a:latin typeface="Arial" charset="0"/>
                <a:ea typeface="+mn-ea"/>
                <a:cs typeface="+mn-cs"/>
              </a:rPr>
              <a:t>-</a:t>
            </a:r>
            <a:r>
              <a:rPr lang="en-US" sz="1000" kern="1200" dirty="0" smtClean="0">
                <a:solidFill>
                  <a:schemeClr val="tx1"/>
                </a:solidFill>
                <a:effectLst/>
                <a:latin typeface="Arial" charset="0"/>
                <a:ea typeface="+mn-ea"/>
                <a:cs typeface="+mn-cs"/>
              </a:rPr>
              <a:t>based provider can provision an organization with the temporary infrastructure necessary to ensure business continuity. </a:t>
            </a:r>
          </a:p>
          <a:p>
            <a:endParaRPr lang="en-US" sz="1000" kern="1200" baseline="0" dirty="0" smtClean="0">
              <a:solidFill>
                <a:schemeClr val="tx1"/>
              </a:solidFill>
              <a:effectLst/>
              <a:latin typeface="Arial" charset="0"/>
              <a:ea typeface="+mn-ea"/>
              <a:cs typeface="+mn-cs"/>
            </a:endParaRPr>
          </a:p>
          <a:p>
            <a:r>
              <a:rPr lang="en-US" sz="1000" b="1" kern="1200" baseline="0" dirty="0" smtClean="0">
                <a:solidFill>
                  <a:schemeClr val="tx1"/>
                </a:solidFill>
                <a:effectLst/>
                <a:latin typeface="Arial" charset="0"/>
                <a:ea typeface="+mn-ea"/>
                <a:cs typeface="+mn-cs"/>
              </a:rPr>
              <a:t>Questions</a:t>
            </a:r>
          </a:p>
          <a:p>
            <a:r>
              <a:rPr lang="en-US" sz="1000" b="0" kern="1200" baseline="0" dirty="0" smtClean="0">
                <a:solidFill>
                  <a:schemeClr val="tx1"/>
                </a:solidFill>
                <a:effectLst/>
                <a:latin typeface="Arial" charset="0"/>
                <a:ea typeface="+mn-ea"/>
                <a:cs typeface="+mn-cs"/>
              </a:rPr>
              <a:t>Does your organization have a dedicated DR site?</a:t>
            </a:r>
          </a:p>
          <a:p>
            <a:r>
              <a:rPr lang="en-US" sz="1000" b="0" kern="1200" baseline="0" dirty="0" smtClean="0">
                <a:solidFill>
                  <a:schemeClr val="tx1"/>
                </a:solidFill>
                <a:effectLst/>
                <a:latin typeface="Arial" charset="0"/>
                <a:ea typeface="+mn-ea"/>
                <a:cs typeface="+mn-cs"/>
              </a:rPr>
              <a:t>How often does your organization do DR drills?</a:t>
            </a:r>
            <a:endParaRPr lang="en-US" b="0" baseline="0"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26</a:t>
            </a:fld>
            <a:endParaRPr lang="en-US"/>
          </a:p>
        </p:txBody>
      </p:sp>
    </p:spTree>
    <p:extLst>
      <p:ext uri="{BB962C8B-B14F-4D97-AF65-F5344CB8AC3E}">
        <p14:creationId xmlns:p14="http://schemas.microsoft.com/office/powerpoint/2010/main" val="4221221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p:txBody>
          <a:bodyPr/>
          <a:lstStyle/>
          <a:p>
            <a:pPr>
              <a:defRPr/>
            </a:pPr>
            <a:r>
              <a:rPr lang="en-US" smtClean="0"/>
              <a:t>Module 14: Enterprise Backup and Recovery</a:t>
            </a:r>
          </a:p>
        </p:txBody>
      </p:sp>
      <p:sp>
        <p:nvSpPr>
          <p:cNvPr id="29699" name="Rectangle 3"/>
          <p:cNvSpPr>
            <a:spLocks noGrp="1" noChangeArrowheads="1"/>
          </p:cNvSpPr>
          <p:nvPr>
            <p:ph type="dt" sz="quarter" idx="1"/>
          </p:nvPr>
        </p:nvSpPr>
        <p:spPr/>
        <p:txBody>
          <a:bodyPr/>
          <a:lstStyle/>
          <a:p>
            <a:pPr>
              <a:defRPr/>
            </a:pPr>
            <a:r>
              <a:rPr lang="en-US" smtClean="0"/>
              <a:t>Course 6433A</a:t>
            </a:r>
          </a:p>
        </p:txBody>
      </p:sp>
      <p:sp>
        <p:nvSpPr>
          <p:cNvPr id="29700" name="Rectangle 7"/>
          <p:cNvSpPr>
            <a:spLocks noGrp="1" noChangeArrowheads="1"/>
          </p:cNvSpPr>
          <p:nvPr>
            <p:ph type="sldNum" sz="quarter" idx="5"/>
          </p:nvPr>
        </p:nvSpPr>
        <p:spPr/>
        <p:txBody>
          <a:bodyPr/>
          <a:lstStyle/>
          <a:p>
            <a:pPr>
              <a:defRPr/>
            </a:pPr>
            <a:fld id="{7A6C0C32-33B8-4170-9221-448B81B1BED0}" type="slidenum">
              <a:rPr lang="en-US" smtClean="0"/>
              <a:pPr>
                <a:defRPr/>
              </a:pPr>
              <a:t>27</a:t>
            </a:fld>
            <a:endParaRPr lang="en-US" smtClean="0"/>
          </a:p>
        </p:txBody>
      </p:sp>
      <p:sp>
        <p:nvSpPr>
          <p:cNvPr id="27653" name="Rectangle 2"/>
          <p:cNvSpPr>
            <a:spLocks noGrp="1" noRot="1" noChangeAspect="1" noChangeArrowheads="1" noTextEdit="1"/>
          </p:cNvSpPr>
          <p:nvPr>
            <p:ph type="sldImg"/>
          </p:nvPr>
        </p:nvSpPr>
        <p:spPr>
          <a:xfrm>
            <a:off x="4373563" y="85725"/>
            <a:ext cx="2528887" cy="1897063"/>
          </a:xfrm>
          <a:ln/>
        </p:spPr>
      </p:sp>
      <p:sp>
        <p:nvSpPr>
          <p:cNvPr id="27654" name="Rectangle 855042"/>
          <p:cNvSpPr>
            <a:spLocks noGrp="1" noChangeArrowheads="1"/>
          </p:cNvSpPr>
          <p:nvPr>
            <p:ph type="body" idx="1"/>
          </p:nvPr>
        </p:nvSpPr>
        <p:spPr>
          <a:xfrm>
            <a:off x="361950" y="2266950"/>
            <a:ext cx="6286500" cy="4678363"/>
          </a:xfrm>
          <a:noFill/>
          <a:ln/>
        </p:spPr>
        <p:txBody>
          <a:bodyPr/>
          <a:lstStyle/>
          <a:p>
            <a:pPr eaLnBrk="1" hangingPunct="1"/>
            <a:endParaRPr lang="en-US" dirty="0" smtClean="0"/>
          </a:p>
          <a:p>
            <a:pPr eaLnBrk="1" hangingPunct="1"/>
            <a:r>
              <a:rPr lang="en-US" b="1" dirty="0" smtClean="0"/>
              <a:t>Exercise 1</a:t>
            </a:r>
          </a:p>
          <a:p>
            <a:pPr eaLnBrk="1" hangingPunct="1"/>
            <a:r>
              <a:rPr lang="en-US" dirty="0" smtClean="0"/>
              <a:t>In this exercise, students</a:t>
            </a:r>
            <a:r>
              <a:rPr lang="en-US" baseline="0" dirty="0" smtClean="0"/>
              <a:t> will analyze an existing organization and make recommendations towards a disaster recovery plan.</a:t>
            </a:r>
          </a:p>
          <a:p>
            <a:pPr eaLnBrk="1" hangingPunct="1"/>
            <a:endParaRPr lang="en-US" baseline="0" dirty="0" smtClean="0"/>
          </a:p>
          <a:p>
            <a:pPr eaLnBrk="1" hangingPunct="1"/>
            <a:r>
              <a:rPr lang="en-US" b="1" dirty="0" smtClean="0"/>
              <a:t>Exercise 2</a:t>
            </a:r>
          </a:p>
          <a:p>
            <a:pPr eaLnBrk="1" hangingPunct="1"/>
            <a:r>
              <a:rPr lang="en-US" dirty="0" smtClean="0"/>
              <a:t>In this exercise, students</a:t>
            </a:r>
            <a:r>
              <a:rPr lang="en-US" baseline="0" dirty="0" smtClean="0"/>
              <a:t> will configure a server to perform a scheduled backup to a network location.</a:t>
            </a:r>
          </a:p>
          <a:p>
            <a:pPr eaLnBrk="1" hangingPunct="1"/>
            <a:endParaRPr lang="en-US" b="1" baseline="0" dirty="0" smtClean="0"/>
          </a:p>
          <a:p>
            <a:pPr eaLnBrk="1" hangingPunct="1"/>
            <a:r>
              <a:rPr lang="en-US" b="1" baseline="0" dirty="0" smtClean="0"/>
              <a:t>Exercise 3</a:t>
            </a:r>
          </a:p>
          <a:p>
            <a:pPr eaLnBrk="1" hangingPunct="1"/>
            <a:r>
              <a:rPr lang="en-US" baseline="0" dirty="0" smtClean="0"/>
              <a:t>In this exercise, students will mount the backup VHD created in exercise 2 to verify the integrity of the backup.</a:t>
            </a:r>
            <a:endParaRPr lang="en-US" dirty="0" smtClean="0"/>
          </a:p>
          <a:p>
            <a:pPr eaLnBrk="1" hangingPunct="1"/>
            <a:endParaRPr lang="en-US" b="1" dirty="0" smtClean="0"/>
          </a:p>
          <a:p>
            <a:pPr eaLnBrk="1" hangingPunct="1"/>
            <a:r>
              <a:rPr lang="en-US" b="1" baseline="0" dirty="0" smtClean="0"/>
              <a:t>Exercise 4</a:t>
            </a:r>
          </a:p>
          <a:p>
            <a:pPr eaLnBrk="1" hangingPunct="1"/>
            <a:r>
              <a:rPr lang="en-US" baseline="0" dirty="0" smtClean="0"/>
              <a:t>In this exercise, students will configure a server to dual boot between its current configuration and the configuration it had when the most recent backup was taken.</a:t>
            </a:r>
            <a:endParaRPr lang="en-US" dirty="0" smtClean="0">
              <a:solidFill>
                <a:srgbClr val="FF0000"/>
              </a:solidFill>
            </a:endParaRPr>
          </a:p>
          <a:p>
            <a:pPr eaLnBrk="1" hangingPunct="1"/>
            <a:endParaRPr lang="en-US" b="1" dirty="0" smtClean="0"/>
          </a:p>
          <a:p>
            <a:pPr eaLnBrk="1" hangingPunct="1"/>
            <a:endParaRPr lang="en-US" b="1" dirty="0" smtClean="0"/>
          </a:p>
          <a:p>
            <a:pPr eaLnBrk="1" hangingPunct="1"/>
            <a:endParaRPr lang="en-US" dirty="0" smtClean="0"/>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p:txBody>
          <a:bodyPr/>
          <a:lstStyle/>
          <a:p>
            <a:pPr>
              <a:defRPr/>
            </a:pPr>
            <a:r>
              <a:rPr lang="en-US" smtClean="0"/>
              <a:t>Module 14: Enterprise Backup and Recovery</a:t>
            </a:r>
          </a:p>
        </p:txBody>
      </p:sp>
      <p:sp>
        <p:nvSpPr>
          <p:cNvPr id="30723" name="Rectangle 3"/>
          <p:cNvSpPr>
            <a:spLocks noGrp="1" noChangeArrowheads="1"/>
          </p:cNvSpPr>
          <p:nvPr>
            <p:ph type="dt" sz="quarter" idx="1"/>
          </p:nvPr>
        </p:nvSpPr>
        <p:spPr/>
        <p:txBody>
          <a:bodyPr/>
          <a:lstStyle/>
          <a:p>
            <a:pPr>
              <a:defRPr/>
            </a:pPr>
            <a:r>
              <a:rPr lang="en-US" smtClean="0"/>
              <a:t>Course 6433A</a:t>
            </a:r>
          </a:p>
        </p:txBody>
      </p:sp>
      <p:sp>
        <p:nvSpPr>
          <p:cNvPr id="30724" name="Rectangle 7"/>
          <p:cNvSpPr>
            <a:spLocks noGrp="1" noChangeArrowheads="1"/>
          </p:cNvSpPr>
          <p:nvPr>
            <p:ph type="sldNum" sz="quarter" idx="5"/>
          </p:nvPr>
        </p:nvSpPr>
        <p:spPr/>
        <p:txBody>
          <a:bodyPr/>
          <a:lstStyle/>
          <a:p>
            <a:pPr>
              <a:defRPr/>
            </a:pPr>
            <a:fld id="{6EC82D03-7CD6-46E4-9A3B-7556520CB249}" type="slidenum">
              <a:rPr lang="en-US" smtClean="0"/>
              <a:pPr>
                <a:defRPr/>
              </a:pPr>
              <a:t>28</a:t>
            </a:fld>
            <a:endParaRPr lang="en-US" smtClean="0"/>
          </a:p>
        </p:txBody>
      </p:sp>
      <p:sp>
        <p:nvSpPr>
          <p:cNvPr id="28677" name="Rectangle 2"/>
          <p:cNvSpPr>
            <a:spLocks noGrp="1" noRot="1" noChangeAspect="1" noChangeArrowheads="1" noTextEdit="1"/>
          </p:cNvSpPr>
          <p:nvPr>
            <p:ph type="sldImg"/>
          </p:nvPr>
        </p:nvSpPr>
        <p:spPr>
          <a:xfrm>
            <a:off x="4333875" y="84138"/>
            <a:ext cx="2573338" cy="1930400"/>
          </a:xfrm>
          <a:ln/>
        </p:spPr>
      </p:sp>
      <p:sp>
        <p:nvSpPr>
          <p:cNvPr id="28678" name="Rectangle 4"/>
          <p:cNvSpPr>
            <a:spLocks noGrp="1" noChangeArrowheads="1"/>
          </p:cNvSpPr>
          <p:nvPr>
            <p:ph type="body" idx="1"/>
          </p:nvPr>
        </p:nvSpPr>
        <p:spPr>
          <a:xfrm>
            <a:off x="314325" y="2268538"/>
            <a:ext cx="6286500" cy="6759575"/>
          </a:xfrm>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p:txBody>
          <a:bodyPr/>
          <a:lstStyle/>
          <a:p>
            <a:pPr>
              <a:defRPr/>
            </a:pPr>
            <a:r>
              <a:rPr lang="en-US" smtClean="0"/>
              <a:t>Module 14: Enterprise Backup and Recovery</a:t>
            </a:r>
          </a:p>
        </p:txBody>
      </p:sp>
      <p:sp>
        <p:nvSpPr>
          <p:cNvPr id="34819" name="Rectangle 3"/>
          <p:cNvSpPr>
            <a:spLocks noGrp="1" noChangeArrowheads="1"/>
          </p:cNvSpPr>
          <p:nvPr>
            <p:ph type="dt" sz="quarter" idx="1"/>
          </p:nvPr>
        </p:nvSpPr>
        <p:spPr/>
        <p:txBody>
          <a:bodyPr/>
          <a:lstStyle/>
          <a:p>
            <a:pPr>
              <a:defRPr/>
            </a:pPr>
            <a:r>
              <a:rPr lang="en-US" smtClean="0"/>
              <a:t>Course 6433A</a:t>
            </a:r>
          </a:p>
        </p:txBody>
      </p:sp>
      <p:sp>
        <p:nvSpPr>
          <p:cNvPr id="34820" name="Rectangle 7"/>
          <p:cNvSpPr>
            <a:spLocks noGrp="1" noChangeArrowheads="1"/>
          </p:cNvSpPr>
          <p:nvPr>
            <p:ph type="sldNum" sz="quarter" idx="5"/>
          </p:nvPr>
        </p:nvSpPr>
        <p:spPr/>
        <p:txBody>
          <a:bodyPr/>
          <a:lstStyle/>
          <a:p>
            <a:pPr>
              <a:defRPr/>
            </a:pPr>
            <a:fld id="{C32A0491-C27A-4143-86E5-4142681B0DED}" type="slidenum">
              <a:rPr lang="en-US" smtClean="0"/>
              <a:pPr>
                <a:defRPr/>
              </a:pPr>
              <a:t>29</a:t>
            </a:fld>
            <a:endParaRPr lang="en-US" smtClean="0"/>
          </a:p>
        </p:txBody>
      </p:sp>
      <p:sp>
        <p:nvSpPr>
          <p:cNvPr id="32773" name="Rectangle 2"/>
          <p:cNvSpPr>
            <a:spLocks noGrp="1" noRot="1" noChangeAspect="1" noChangeArrowheads="1" noTextEdit="1"/>
          </p:cNvSpPr>
          <p:nvPr>
            <p:ph type="sldImg"/>
          </p:nvPr>
        </p:nvSpPr>
        <p:spPr>
          <a:xfrm>
            <a:off x="4416425" y="76200"/>
            <a:ext cx="2466975" cy="1849438"/>
          </a:xfrm>
          <a:ln/>
        </p:spPr>
      </p:sp>
      <p:sp>
        <p:nvSpPr>
          <p:cNvPr id="32774" name="Rectangle 4"/>
          <p:cNvSpPr>
            <a:spLocks noGrp="1" noChangeArrowheads="1"/>
          </p:cNvSpPr>
          <p:nvPr>
            <p:ph type="body" idx="1"/>
          </p:nvPr>
        </p:nvSpPr>
        <p:spPr>
          <a:xfrm>
            <a:off x="314325" y="2128838"/>
            <a:ext cx="6286500" cy="6659562"/>
          </a:xfrm>
          <a:noFill/>
          <a:ln/>
        </p:spPr>
        <p:txBody>
          <a:bodyPr/>
          <a:lstStyle/>
          <a:p>
            <a:pPr eaLnBrk="1" hangingPunct="1"/>
            <a:r>
              <a:rPr lang="en-US" altLang="ko-KR" b="1" dirty="0" smtClean="0">
                <a:ea typeface="굴림" pitchFamily="34" charset="-127"/>
              </a:rPr>
              <a:t>Review Questions and Answers</a:t>
            </a:r>
            <a:br>
              <a:rPr lang="en-US" altLang="ko-KR" b="1" dirty="0" smtClean="0">
                <a:ea typeface="굴림" pitchFamily="34" charset="-127"/>
              </a:rPr>
            </a:br>
            <a:endParaRPr lang="en-US" altLang="ko-KR" b="1" dirty="0" smtClean="0">
              <a:ea typeface="굴림" pitchFamily="34" charset="-127"/>
            </a:endParaRPr>
          </a:p>
          <a:p>
            <a:pPr algn="l" eaLnBrk="1" hangingPunct="1"/>
            <a:r>
              <a:rPr lang="en-US" altLang="ko-KR" b="0" dirty="0" smtClean="0">
                <a:ea typeface="굴림" pitchFamily="34" charset="-127"/>
              </a:rPr>
              <a:t>1.</a:t>
            </a:r>
            <a:r>
              <a:rPr lang="en-US" altLang="ko-KR" b="0" baseline="0" dirty="0" smtClean="0">
                <a:ea typeface="굴림" pitchFamily="34" charset="-127"/>
              </a:rPr>
              <a:t> What steps can be taken to centralize backup for several computers by using Windows Server Backup?</a:t>
            </a:r>
            <a:endParaRPr lang="en-US" altLang="ko-KR" baseline="0" dirty="0" smtClean="0">
              <a:ea typeface="굴림" pitchFamily="34" charset="-127"/>
            </a:endParaRPr>
          </a:p>
          <a:p>
            <a:pPr eaLnBrk="1" hangingPunct="1"/>
            <a:r>
              <a:rPr lang="en-US" altLang="ko-KR" b="1" baseline="0" dirty="0" smtClean="0">
                <a:ea typeface="굴림" pitchFamily="34" charset="-127"/>
              </a:rPr>
              <a:t>Answer:</a:t>
            </a:r>
            <a:r>
              <a:rPr lang="en-US" altLang="ko-KR" b="0" baseline="0" dirty="0" smtClean="0">
                <a:ea typeface="굴림" pitchFamily="34" charset="-127"/>
              </a:rPr>
              <a:t> It is possible to use Windows Server Backup to perform centralized backups to network shares. </a:t>
            </a:r>
            <a:endParaRPr lang="en-US" b="1" u="sng" dirty="0" smtClean="0"/>
          </a:p>
          <a:p>
            <a:pPr marL="0" indent="0" algn="l" eaLnBrk="1" hangingPunct="1">
              <a:buNone/>
            </a:pPr>
            <a:endParaRPr lang="en-US" altLang="ko-KR" baseline="0" dirty="0" smtClean="0">
              <a:ea typeface="굴림" pitchFamily="34" charset="-127"/>
            </a:endParaRPr>
          </a:p>
          <a:p>
            <a:pPr marL="0" indent="0" algn="l" eaLnBrk="1" hangingPunct="1">
              <a:buNone/>
            </a:pPr>
            <a:r>
              <a:rPr lang="en-US" altLang="ko-KR" baseline="0" dirty="0" smtClean="0">
                <a:ea typeface="굴림" pitchFamily="34" charset="-127"/>
              </a:rPr>
              <a:t>2. What is the limitation of using network shares as a centralized backup solution?</a:t>
            </a:r>
          </a:p>
          <a:p>
            <a:pPr marL="0" indent="0" algn="l" eaLnBrk="1" hangingPunct="1">
              <a:buFontTx/>
              <a:buNone/>
            </a:pPr>
            <a:r>
              <a:rPr lang="en-US" altLang="ko-KR" b="1" dirty="0" smtClean="0">
                <a:ea typeface="굴림" pitchFamily="34" charset="-127"/>
              </a:rPr>
              <a:t>Answer:</a:t>
            </a:r>
            <a:r>
              <a:rPr lang="en-US" altLang="ko-KR" b="0" baseline="0" dirty="0" smtClean="0">
                <a:ea typeface="굴림" pitchFamily="34" charset="-127"/>
              </a:rPr>
              <a:t> Backup to network share can only hold a single day’s worth of backups.</a:t>
            </a:r>
            <a:r>
              <a:rPr lang="en-US" altLang="ko-KR" baseline="0" dirty="0" smtClean="0">
                <a:ea typeface="굴림" pitchFamily="34" charset="-127"/>
              </a:rPr>
              <a:t> </a:t>
            </a:r>
            <a:endParaRPr lang="en-US" altLang="ko-KR"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3.</a:t>
            </a:r>
            <a:r>
              <a:rPr lang="en-US" altLang="ko-KR" baseline="0" dirty="0" smtClean="0">
                <a:ea typeface="굴림" pitchFamily="34" charset="-127"/>
              </a:rPr>
              <a:t>  What is the difference between an incremental backup in Windows Backup in Windows Server 2003 and an incremental backup in Windows Server Backup in Windows Server 2008 R2?</a:t>
            </a:r>
          </a:p>
          <a:p>
            <a:pPr marL="0" indent="0" algn="l" eaLnBrk="1" hangingPunct="1">
              <a:buFontTx/>
              <a:buNone/>
            </a:pPr>
            <a:r>
              <a:rPr lang="en-US" altLang="ko-KR" b="1" baseline="0" dirty="0" smtClean="0">
                <a:ea typeface="굴림" pitchFamily="34" charset="-127"/>
              </a:rPr>
              <a:t>Answer: </a:t>
            </a:r>
            <a:r>
              <a:rPr lang="en-US" altLang="ko-KR" b="0" baseline="0" dirty="0" smtClean="0">
                <a:ea typeface="굴림" pitchFamily="34" charset="-127"/>
              </a:rPr>
              <a:t>Incremental backups in Windows Server 2003 backed up changed files,; incremental backups in Windows Server Backup back up blocks that have changed since the last backup</a:t>
            </a:r>
            <a:endParaRPr lang="en-US" altLang="ko-KR" dirty="0" smtClean="0">
              <a:ea typeface="굴림" pitchFamily="34" charset="-127"/>
            </a:endParaRPr>
          </a:p>
          <a:p>
            <a:pPr marL="0" indent="0" algn="l" eaLnBrk="1" hangingPunct="1">
              <a:buFontTx/>
              <a:buNone/>
            </a:pPr>
            <a:endParaRPr lang="en-US" altLang="ko-KR" dirty="0" smtClean="0">
              <a:ea typeface="굴림" pitchFamily="34" charset="-127"/>
            </a:endParaRPr>
          </a:p>
          <a:p>
            <a:pPr marL="0" indent="0" algn="l" eaLnBrk="1" hangingPunct="1">
              <a:buFontTx/>
              <a:buNone/>
            </a:pPr>
            <a:r>
              <a:rPr lang="en-US" altLang="ko-KR" dirty="0" smtClean="0">
                <a:ea typeface="굴림" pitchFamily="34" charset="-127"/>
              </a:rPr>
              <a:t>4.</a:t>
            </a:r>
            <a:r>
              <a:rPr lang="en-US" altLang="ko-KR" baseline="0" dirty="0" smtClean="0">
                <a:ea typeface="굴림" pitchFamily="34" charset="-127"/>
              </a:rPr>
              <a:t> What are the benefits of a solution such as System Center Data Protection Manager 2010 over Windows Server Backup</a:t>
            </a:r>
          </a:p>
          <a:p>
            <a:pPr marL="0" indent="0" algn="l" eaLnBrk="1" hangingPunct="1">
              <a:buFontTx/>
              <a:buNone/>
            </a:pPr>
            <a:r>
              <a:rPr lang="en-US" altLang="ko-KR" b="1" baseline="0" dirty="0" smtClean="0">
                <a:ea typeface="굴림" pitchFamily="34" charset="-127"/>
              </a:rPr>
              <a:t>Answer: </a:t>
            </a:r>
            <a:r>
              <a:rPr lang="en-US" altLang="ko-KR" b="0" baseline="0" dirty="0" smtClean="0">
                <a:ea typeface="굴림" pitchFamily="34" charset="-127"/>
              </a:rPr>
              <a:t>DPM offers a centralized backup solution, 15 minute RPO, can be used to back up remote sites, and provide backup to cloud locations</a:t>
            </a:r>
            <a:endParaRPr lang="en-US" altLang="ko-KR" dirty="0"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p:txBody>
          <a:bodyPr/>
          <a:lstStyle/>
          <a:p>
            <a:pPr>
              <a:defRPr/>
            </a:pPr>
            <a:r>
              <a:rPr lang="en-US" smtClean="0"/>
              <a:t>Module 14: Enterprise Backup and Recovery</a:t>
            </a:r>
          </a:p>
        </p:txBody>
      </p:sp>
      <p:sp>
        <p:nvSpPr>
          <p:cNvPr id="23555" name="Rectangle 3"/>
          <p:cNvSpPr>
            <a:spLocks noGrp="1" noChangeArrowheads="1"/>
          </p:cNvSpPr>
          <p:nvPr>
            <p:ph type="dt" sz="quarter" idx="1"/>
          </p:nvPr>
        </p:nvSpPr>
        <p:spPr/>
        <p:txBody>
          <a:bodyPr/>
          <a:lstStyle/>
          <a:p>
            <a:pPr>
              <a:defRPr/>
            </a:pPr>
            <a:r>
              <a:rPr lang="en-US" smtClean="0"/>
              <a:t>Course 6433A</a:t>
            </a:r>
          </a:p>
        </p:txBody>
      </p:sp>
      <p:sp>
        <p:nvSpPr>
          <p:cNvPr id="23556" name="Rectangle 7"/>
          <p:cNvSpPr>
            <a:spLocks noGrp="1" noChangeArrowheads="1"/>
          </p:cNvSpPr>
          <p:nvPr>
            <p:ph type="sldNum" sz="quarter" idx="5"/>
          </p:nvPr>
        </p:nvSpPr>
        <p:spPr/>
        <p:txBody>
          <a:bodyPr/>
          <a:lstStyle/>
          <a:p>
            <a:pPr>
              <a:defRPr/>
            </a:pPr>
            <a:fld id="{7B3204F0-5513-4735-91E3-DA16E8EB1949}" type="slidenum">
              <a:rPr lang="en-US" smtClean="0"/>
              <a:pPr>
                <a:defRPr/>
              </a:pPr>
              <a:t>3</a:t>
            </a:fld>
            <a:endParaRPr lang="en-US" smtClean="0"/>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xfrm>
            <a:off x="314325" y="2255838"/>
            <a:ext cx="6286500" cy="6772275"/>
          </a:xfrm>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84832"/>
            <a:ext cx="6286500" cy="6943281"/>
          </a:xfrm>
        </p:spPr>
        <p:txBody>
          <a:bodyPr/>
          <a:lstStyle/>
          <a:p>
            <a:r>
              <a:rPr lang="en-US" b="1" baseline="0" dirty="0" smtClean="0"/>
              <a:t>Key Points: </a:t>
            </a:r>
          </a:p>
          <a:p>
            <a:endParaRPr lang="en-US" baseline="0" dirty="0" smtClean="0"/>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An effective disaster recovery is more than just backing everything up and waiting for something to fail. An effective disaster recovery plan addresses the organization’s needs without providing an unnecessary level of coverage. While absolute protection may seem desirable, it is unlikely to be economically feasible. In creating a disaster recovery plan, you need to balance the cost to the organization of a particular disaster with the cost to the organization of protection from that disaster.</a:t>
            </a:r>
          </a:p>
          <a:p>
            <a:endParaRPr lang="en-US" baseline="0" dirty="0" smtClean="0"/>
          </a:p>
          <a:p>
            <a:r>
              <a:rPr lang="en-US" baseline="0" dirty="0" smtClean="0"/>
              <a:t>Ask students the following in leading a discussion:</a:t>
            </a:r>
          </a:p>
          <a:p>
            <a:endParaRPr lang="en-US" baseline="0" dirty="0" smtClean="0"/>
          </a:p>
          <a:p>
            <a:r>
              <a:rPr lang="en-US" baseline="0" dirty="0" smtClean="0"/>
              <a:t>How do you determine which servers need to be backed up when you have limited resources?</a:t>
            </a:r>
          </a:p>
          <a:p>
            <a:r>
              <a:rPr lang="en-US" baseline="0" dirty="0" smtClean="0"/>
              <a:t>How do you determine what data is critical, how often it needs to be backed up, and how long it needs to be kept?</a:t>
            </a:r>
          </a:p>
          <a:p>
            <a:r>
              <a:rPr lang="en-US" baseline="0" dirty="0" smtClean="0"/>
              <a:t>How do you verify that data is correctly backed up?</a:t>
            </a:r>
          </a:p>
          <a:p>
            <a:r>
              <a:rPr lang="en-US" baseline="0" dirty="0" smtClean="0"/>
              <a:t>How often do you do recovery drills?</a:t>
            </a:r>
          </a:p>
          <a:p>
            <a:r>
              <a:rPr lang="en-US" baseline="0" dirty="0" smtClean="0"/>
              <a:t>How do you align compliance and regulatory requirements with the technical capabilities of your backup solution?</a:t>
            </a:r>
          </a:p>
          <a:p>
            <a:endParaRPr lang="en-US" baseline="0" dirty="0" smtClean="0"/>
          </a:p>
          <a:p>
            <a:r>
              <a:rPr lang="en-US" b="1" baseline="0" dirty="0" smtClean="0"/>
              <a:t>Additional Reading:</a:t>
            </a:r>
            <a:endParaRPr lang="en-US" b="1" dirty="0" smtClean="0"/>
          </a:p>
          <a:p>
            <a:r>
              <a:rPr lang="en-US" dirty="0" smtClean="0"/>
              <a:t>Capability: Data Protection and Recovery</a:t>
            </a:r>
          </a:p>
          <a:p>
            <a:r>
              <a:rPr lang="en-US" dirty="0"/>
              <a:t>http://go.microsoft.com/fwlink/?LinkID=224609</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4</a:t>
            </a:fld>
            <a:endParaRPr lang="en-US"/>
          </a:p>
        </p:txBody>
      </p:sp>
    </p:spTree>
    <p:extLst>
      <p:ext uri="{BB962C8B-B14F-4D97-AF65-F5344CB8AC3E}">
        <p14:creationId xmlns:p14="http://schemas.microsoft.com/office/powerpoint/2010/main" val="2061083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106778"/>
            <a:ext cx="6286500" cy="6921335"/>
          </a:xfrm>
        </p:spPr>
        <p:txBody>
          <a:bodyPr/>
          <a:lstStyle/>
          <a:p>
            <a:r>
              <a:rPr lang="en-US" b="1" baseline="0" dirty="0" smtClean="0"/>
              <a:t>Key Points:</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A Service Level Agreement (SLA) is a document that describes the responsibilities of the IT department with respect to a specific set of objectives. In terms of data protection SLAs, these agreements usually involve specifying precisely which parts of the IT infrastructure and data will be protected and how quickly it will be returned to service in the event of failure.</a:t>
            </a:r>
          </a:p>
          <a:p>
            <a:r>
              <a:rPr lang="en-US" b="1" dirty="0" smtClean="0"/>
              <a:t>Recovery Point Objective (RPO)</a:t>
            </a:r>
          </a:p>
          <a:p>
            <a:r>
              <a:rPr lang="en-US" sz="1000" kern="1200" dirty="0" smtClean="0">
                <a:effectLst/>
                <a:latin typeface="Arial" charset="0"/>
                <a:ea typeface="+mn-ea"/>
                <a:cs typeface="+mn-cs"/>
              </a:rPr>
              <a:t>RPO is a statement of how much data can be lost, measured as a unit of time due to failure. Ask students to give an example of an </a:t>
            </a:r>
            <a:r>
              <a:rPr lang="en-US" sz="1000" kern="1200" dirty="0" smtClean="0">
                <a:effectLst/>
              </a:rPr>
              <a:t>RPO to test their understanding of the concept. How can RPO be improved?</a:t>
            </a:r>
            <a:endParaRPr lang="en-US" dirty="0" smtClean="0"/>
          </a:p>
          <a:p>
            <a:r>
              <a:rPr lang="en-US" b="1" dirty="0" smtClean="0"/>
              <a:t>Recovery Time Objective (RTO)</a:t>
            </a:r>
          </a:p>
          <a:p>
            <a:r>
              <a:rPr lang="en-US" sz="1000" kern="1200" dirty="0" smtClean="0">
                <a:effectLst/>
                <a:latin typeface="Arial" charset="0"/>
                <a:ea typeface="+mn-ea"/>
                <a:cs typeface="+mn-cs"/>
              </a:rPr>
              <a:t>RTO is the amount of time taken to recover from failure. RTO will vary depending on the type of failure that you are recovering from. Ask students to give</a:t>
            </a:r>
            <a:r>
              <a:rPr lang="en-US" sz="1000" kern="1200" baseline="0" dirty="0" smtClean="0">
                <a:effectLst/>
              </a:rPr>
              <a:t> an example of RTO to test their understanding of the concept. How can RTO be improved?</a:t>
            </a:r>
            <a:endParaRPr lang="en-US" dirty="0" smtClean="0"/>
          </a:p>
          <a:p>
            <a:r>
              <a:rPr lang="en-US" sz="1000" b="1" kern="1200" dirty="0" smtClean="0">
                <a:effectLst/>
                <a:latin typeface="Arial" charset="0"/>
                <a:ea typeface="+mn-ea"/>
                <a:cs typeface="+mn-cs"/>
              </a:rPr>
              <a:t>Retention Objectives </a:t>
            </a:r>
          </a:p>
          <a:p>
            <a:r>
              <a:rPr lang="en-US" sz="1000" kern="1200" dirty="0" smtClean="0">
                <a:effectLst/>
              </a:rPr>
              <a:t>Retention is the length of time you need to be able to recover from. </a:t>
            </a:r>
            <a:endParaRPr lang="en-US" b="1" u="sng" dirty="0" smtClean="0"/>
          </a:p>
          <a:p>
            <a:r>
              <a:rPr lang="en-US" dirty="0" smtClean="0"/>
              <a:t>The main limitation is cost. The</a:t>
            </a:r>
            <a:r>
              <a:rPr lang="en-US" baseline="0" dirty="0" smtClean="0"/>
              <a:t> better your RPO, RTO, and Retention objective, the more you’ll have to pay to get it.</a:t>
            </a:r>
            <a:endParaRPr lang="en-US" dirty="0" smtClean="0"/>
          </a:p>
          <a:p>
            <a:r>
              <a:rPr lang="en-US" dirty="0" smtClean="0"/>
              <a:t>Murphy’s Law. Don’t develop an SLA</a:t>
            </a:r>
            <a:r>
              <a:rPr lang="en-US" baseline="0" dirty="0" smtClean="0"/>
              <a:t> that assumes ideal circumstances. Assume that things will go wrong and build that into the SLA.</a:t>
            </a:r>
          </a:p>
          <a:p>
            <a:r>
              <a:rPr lang="en-US" baseline="0" dirty="0" smtClean="0"/>
              <a:t>“</a:t>
            </a:r>
            <a:r>
              <a:rPr lang="en-US" baseline="0" dirty="0" err="1" smtClean="0"/>
              <a:t>Underpromise</a:t>
            </a:r>
            <a:r>
              <a:rPr lang="en-US" baseline="0" dirty="0" smtClean="0"/>
              <a:t> and </a:t>
            </a:r>
            <a:r>
              <a:rPr lang="en-US" baseline="0" dirty="0" err="1" smtClean="0"/>
              <a:t>Overdeliver</a:t>
            </a:r>
            <a:r>
              <a:rPr lang="en-US" baseline="0" dirty="0" smtClean="0"/>
              <a:t>”.</a:t>
            </a:r>
            <a:endParaRPr lang="en-US" dirty="0" smtClean="0"/>
          </a:p>
          <a:p>
            <a:endParaRPr lang="en-US" baseline="0" dirty="0" smtClean="0"/>
          </a:p>
          <a:p>
            <a:r>
              <a:rPr lang="en-US" b="1" baseline="0" dirty="0" smtClean="0"/>
              <a:t>Additional Reading</a:t>
            </a:r>
          </a:p>
          <a:p>
            <a:pPr lvl="0"/>
            <a:r>
              <a:rPr lang="en-US" sz="1000" kern="1200" dirty="0" smtClean="0">
                <a:solidFill>
                  <a:schemeClr val="tx1"/>
                </a:solidFill>
                <a:effectLst/>
                <a:latin typeface="Arial" charset="0"/>
                <a:ea typeface="+mn-ea"/>
                <a:cs typeface="+mn-cs"/>
              </a:rPr>
              <a:t>Service Level Agreement Review</a:t>
            </a:r>
            <a:br>
              <a:rPr lang="en-US" sz="1000" kern="1200" dirty="0" smtClean="0">
                <a:solidFill>
                  <a:schemeClr val="tx1"/>
                </a:solidFill>
                <a:effectLst/>
                <a:latin typeface="Arial" charset="0"/>
                <a:ea typeface="+mn-ea"/>
                <a:cs typeface="+mn-cs"/>
              </a:rPr>
            </a:br>
            <a:r>
              <a:rPr lang="en-US" dirty="0"/>
              <a:t>http://go.microsoft.com/fwlink/?LinkID=224610</a:t>
            </a:r>
            <a:endParaRPr lang="en-US" sz="1000" kern="1200" dirty="0" smtClean="0">
              <a:solidFill>
                <a:schemeClr val="tx1"/>
              </a:solidFill>
              <a:effectLst/>
              <a:latin typeface="Arial" charset="0"/>
              <a:ea typeface="+mn-ea"/>
              <a:cs typeface="+mn-cs"/>
            </a:endParaRPr>
          </a:p>
          <a:p>
            <a:pPr lvl="0"/>
            <a:r>
              <a:rPr lang="en-US" sz="1000" kern="1200" dirty="0" smtClean="0">
                <a:solidFill>
                  <a:schemeClr val="tx1"/>
                </a:solidFill>
                <a:effectLst/>
                <a:latin typeface="Arial" charset="0"/>
                <a:ea typeface="+mn-ea"/>
                <a:cs typeface="+mn-cs"/>
              </a:rPr>
              <a:t>Establishing a Service Level Agreement</a:t>
            </a:r>
            <a:r>
              <a:rPr lang="en-US" sz="1000" u="none" strike="noStrike" kern="1200" dirty="0" smtClean="0">
                <a:solidFill>
                  <a:schemeClr val="tx1"/>
                </a:solidFill>
                <a:effectLst/>
                <a:latin typeface="Arial" charset="0"/>
                <a:ea typeface="+mn-ea"/>
                <a:cs typeface="+mn-cs"/>
                <a:hlinkClick r:id="rId3"/>
              </a:rPr>
              <a:t> </a:t>
            </a:r>
            <a:br>
              <a:rPr lang="en-US" sz="1000" u="none" strike="noStrike" kern="1200" dirty="0" smtClean="0">
                <a:solidFill>
                  <a:schemeClr val="tx1"/>
                </a:solidFill>
                <a:effectLst/>
                <a:latin typeface="Arial" charset="0"/>
                <a:ea typeface="+mn-ea"/>
                <a:cs typeface="+mn-cs"/>
                <a:hlinkClick r:id="rId3"/>
              </a:rPr>
            </a:br>
            <a:r>
              <a:rPr lang="en-US" dirty="0"/>
              <a:t>http://go.microsoft.com/fwlink/?LinkID=224611</a:t>
            </a:r>
            <a:endParaRPr lang="en-US" sz="1000" u="none" strike="noStrike" kern="1200" dirty="0" smtClean="0">
              <a:solidFill>
                <a:schemeClr val="tx1"/>
              </a:solidFill>
              <a:effectLst/>
              <a:latin typeface="Arial" charset="0"/>
              <a:ea typeface="+mn-ea"/>
              <a:cs typeface="+mn-cs"/>
            </a:endParaRPr>
          </a:p>
          <a:p>
            <a:pPr lvl="0"/>
            <a:endParaRPr lang="en-US" sz="1000" kern="1200" dirty="0" smtClean="0">
              <a:solidFill>
                <a:schemeClr val="tx1"/>
              </a:solidFill>
              <a:effectLst/>
              <a:latin typeface="Arial" charset="0"/>
              <a:ea typeface="+mn-ea"/>
              <a:cs typeface="+mn-cs"/>
            </a:endParaRPr>
          </a:p>
          <a:p>
            <a:endParaRPr lang="en-US" baseline="0"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5</a:t>
            </a:fld>
            <a:endParaRPr lang="en-US"/>
          </a:p>
        </p:txBody>
      </p:sp>
    </p:spTree>
    <p:extLst>
      <p:ext uri="{BB962C8B-B14F-4D97-AF65-F5344CB8AC3E}">
        <p14:creationId xmlns:p14="http://schemas.microsoft.com/office/powerpoint/2010/main" val="3804774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18995"/>
            <a:ext cx="6286500" cy="7009118"/>
          </a:xfrm>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b="1" baseline="0" dirty="0" smtClean="0"/>
              <a:t>Key Points:</a:t>
            </a:r>
            <a:endParaRPr lang="en-US" b="1" u="sng" baseline="0" dirty="0" smtClean="0">
              <a:solidFill>
                <a:srgbClr val="006600"/>
              </a:solidFill>
            </a:endParaRPr>
          </a:p>
          <a:p>
            <a:r>
              <a:rPr lang="en-US" b="1" dirty="0" smtClean="0"/>
              <a:t>Data Recovery</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In developing an enterprise disaster recovery strategy, you need to take into account small disasters, such as data deletion, as much as you need to take into account big disasters, like server or site failure.</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Most common form of enterprise recovery.</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Good if you can make data recovery as “self service” as possible.</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Ask students what items they spend the most time recovering.</a:t>
            </a:r>
          </a:p>
          <a:p>
            <a:r>
              <a:rPr lang="en-US" b="1" dirty="0" smtClean="0"/>
              <a:t>Service Recovery</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effectLst/>
                <a:latin typeface="Arial" charset="0"/>
                <a:ea typeface="+mn-ea"/>
                <a:cs typeface="+mn-cs"/>
              </a:rPr>
              <a:t>Although well designed networks build redundancy into core services like DNS and Active Directory, an enterprise backup solution needs to be able to ensure that services such as DHCP, Active Directory Certificate Services, and important resources such as file shares can be restored in a timely and up-to-date manner. </a:t>
            </a:r>
          </a:p>
          <a:p>
            <a:r>
              <a:rPr lang="en-US" dirty="0" smtClean="0"/>
              <a:t>What steps do</a:t>
            </a:r>
            <a:r>
              <a:rPr lang="en-US" baseline="0" dirty="0" smtClean="0"/>
              <a:t> students take to ensure services can be recovered in the event of failure?</a:t>
            </a:r>
            <a:endParaRPr lang="en-US" dirty="0" smtClean="0"/>
          </a:p>
          <a:p>
            <a:r>
              <a:rPr lang="en-US" b="1" dirty="0" smtClean="0"/>
              <a:t>Full Server Recovery</a:t>
            </a:r>
          </a:p>
          <a:p>
            <a:r>
              <a:rPr lang="en-US" sz="1000" kern="1200" dirty="0" smtClean="0">
                <a:effectLst/>
                <a:latin typeface="Arial" charset="0"/>
                <a:ea typeface="+mn-ea"/>
                <a:cs typeface="+mn-cs"/>
              </a:rPr>
              <a:t>Developing a full server recovery strategy involves determining which servers you need to be able to recover, the RPO for critical servers, </a:t>
            </a:r>
            <a:r>
              <a:rPr lang="en-US" sz="1000" kern="1200" dirty="0" smtClean="0">
                <a:effectLst/>
              </a:rPr>
              <a:t>and the RTO for critical servers. </a:t>
            </a:r>
            <a:endParaRPr lang="en-US" dirty="0" smtClean="0"/>
          </a:p>
          <a:p>
            <a:r>
              <a:rPr lang="en-US" dirty="0" smtClean="0"/>
              <a:t>Ask</a:t>
            </a:r>
            <a:r>
              <a:rPr lang="en-US" baseline="0" dirty="0" smtClean="0"/>
              <a:t> students </a:t>
            </a:r>
            <a:r>
              <a:rPr lang="en-US" dirty="0" smtClean="0"/>
              <a:t>about the </a:t>
            </a:r>
            <a:r>
              <a:rPr lang="en-US" baseline="0" dirty="0" smtClean="0"/>
              <a:t>last time they performed a full server recovery.</a:t>
            </a:r>
            <a:endParaRPr lang="en-US" dirty="0" smtClean="0"/>
          </a:p>
          <a:p>
            <a:r>
              <a:rPr lang="en-US" b="1" dirty="0" smtClean="0"/>
              <a:t>Site Recovery</a:t>
            </a:r>
          </a:p>
          <a:p>
            <a:r>
              <a:rPr lang="en-US" sz="1000" kern="1200" dirty="0" smtClean="0">
                <a:effectLst/>
                <a:latin typeface="Arial" charset="0"/>
                <a:ea typeface="+mn-ea"/>
                <a:cs typeface="+mn-cs"/>
              </a:rPr>
              <a:t>Developing a site recovery strategy involves determining what data, services, and servers at a specific site are important enough that you need to be able to recover them to ensure business continuity. </a:t>
            </a:r>
          </a:p>
          <a:p>
            <a:r>
              <a:rPr lang="en-US" sz="1000" kern="1200" dirty="0" smtClean="0">
                <a:solidFill>
                  <a:schemeClr val="tx1"/>
                </a:solidFill>
                <a:effectLst/>
                <a:latin typeface="Arial" charset="0"/>
                <a:ea typeface="+mn-ea"/>
                <a:cs typeface="+mn-cs"/>
              </a:rPr>
              <a:t>How do you make this determination?</a:t>
            </a:r>
            <a:endParaRPr lang="en-US" dirty="0" smtClean="0"/>
          </a:p>
          <a:p>
            <a:r>
              <a:rPr lang="en-US" b="1" dirty="0" smtClean="0"/>
              <a:t>Offsite</a:t>
            </a:r>
            <a:r>
              <a:rPr lang="en-US" b="1" baseline="0" dirty="0" smtClean="0"/>
              <a:t> Backup</a:t>
            </a:r>
          </a:p>
          <a:p>
            <a:pPr marL="0" marR="0" indent="0" algn="l" defTabSz="914400" rtl="0" eaLnBrk="0" fontAlgn="base" latinLnBrk="0" hangingPunct="0">
              <a:lnSpc>
                <a:spcPct val="100000"/>
              </a:lnSpc>
              <a:spcBef>
                <a:spcPct val="0"/>
              </a:spcBef>
              <a:spcAft>
                <a:spcPct val="60000"/>
              </a:spcAft>
              <a:buClrTx/>
              <a:buSzTx/>
              <a:buFontTx/>
              <a:buNone/>
              <a:tabLst/>
              <a:defRPr/>
            </a:pPr>
            <a:r>
              <a:rPr lang="en-US" sz="1000" kern="1200" dirty="0" smtClean="0">
                <a:solidFill>
                  <a:schemeClr val="tx1"/>
                </a:solidFill>
                <a:effectLst/>
                <a:latin typeface="Arial" charset="0"/>
                <a:ea typeface="+mn-ea"/>
                <a:cs typeface="+mn-cs"/>
              </a:rPr>
              <a:t>A comprehensive enterprise data protection strategy involves moving backed up data to a safe offsite location so that it is possible to recover from a disaster that makes the primary location unsuitable. This does not need to happen every day and the RPO for recovery at the offsite location, often called the “DR Site”.</a:t>
            </a:r>
          </a:p>
          <a:p>
            <a:pPr marL="0" marR="0" indent="0" algn="l" defTabSz="914400" rtl="0" eaLnBrk="0" fontAlgn="base" latinLnBrk="0" hangingPunct="0">
              <a:lnSpc>
                <a:spcPct val="100000"/>
              </a:lnSpc>
              <a:spcBef>
                <a:spcPct val="0"/>
              </a:spcBef>
              <a:spcAft>
                <a:spcPct val="60000"/>
              </a:spcAft>
              <a:buClrTx/>
              <a:buSzTx/>
              <a:buFontTx/>
              <a:buNone/>
              <a:tabLst/>
              <a:defRPr/>
            </a:pPr>
            <a:endParaRPr lang="en-US" b="1" baseline="0" dirty="0"/>
          </a:p>
          <a:p>
            <a:pPr marL="0" marR="0" indent="0" algn="l" defTabSz="914400" rtl="0" eaLnBrk="0" fontAlgn="base" latinLnBrk="0" hangingPunct="0">
              <a:lnSpc>
                <a:spcPct val="100000"/>
              </a:lnSpc>
              <a:spcBef>
                <a:spcPct val="0"/>
              </a:spcBef>
              <a:spcAft>
                <a:spcPct val="60000"/>
              </a:spcAft>
              <a:buClrTx/>
              <a:buSzTx/>
              <a:buFontTx/>
              <a:buNone/>
              <a:tabLst/>
              <a:defRPr/>
            </a:pPr>
            <a:r>
              <a:rPr lang="en-US" b="1" baseline="0" dirty="0" smtClean="0"/>
              <a:t>Question</a:t>
            </a:r>
            <a:endParaRPr lang="en-US" b="1" baseline="0" dirty="0" smtClean="0">
              <a:solidFill>
                <a:srgbClr val="FF0000"/>
              </a:solidFill>
            </a:endParaRPr>
          </a:p>
          <a:p>
            <a:r>
              <a:rPr lang="en-US" baseline="0" dirty="0" smtClean="0"/>
              <a:t>Ask students about their organization’s DR strategies.</a:t>
            </a:r>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6</a:t>
            </a:fld>
            <a:endParaRPr lang="en-US"/>
          </a:p>
        </p:txBody>
      </p:sp>
    </p:spTree>
    <p:extLst>
      <p:ext uri="{BB962C8B-B14F-4D97-AF65-F5344CB8AC3E}">
        <p14:creationId xmlns:p14="http://schemas.microsoft.com/office/powerpoint/2010/main" val="3830039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4325" y="2040941"/>
            <a:ext cx="6286500" cy="6987172"/>
          </a:xfrm>
        </p:spPr>
        <p:txBody>
          <a:bodyPr/>
          <a:lstStyle/>
          <a:p>
            <a:pPr marL="0" marR="0" indent="0" algn="l" defTabSz="914400" rtl="0" eaLnBrk="0" fontAlgn="base" latinLnBrk="0" hangingPunct="0">
              <a:lnSpc>
                <a:spcPct val="100000"/>
              </a:lnSpc>
              <a:spcBef>
                <a:spcPct val="0"/>
              </a:spcBef>
              <a:spcAft>
                <a:spcPct val="60000"/>
              </a:spcAft>
              <a:buClrTx/>
              <a:buSzTx/>
              <a:buFontTx/>
              <a:buNone/>
              <a:tabLst/>
              <a:defRPr/>
            </a:pPr>
            <a:r>
              <a:rPr lang="en-US" b="1" baseline="0" dirty="0" smtClean="0"/>
              <a:t>Key Points:</a:t>
            </a:r>
          </a:p>
          <a:p>
            <a:r>
              <a:rPr lang="en-US" dirty="0" smtClean="0"/>
              <a:t>Balance of cost to back up everything and</a:t>
            </a:r>
            <a:r>
              <a:rPr lang="en-US" baseline="0" dirty="0" smtClean="0"/>
              <a:t> cost of recovery if failure occurs</a:t>
            </a:r>
            <a:endParaRPr lang="en-US" dirty="0" smtClean="0"/>
          </a:p>
          <a:p>
            <a:r>
              <a:rPr lang="en-US" b="1" dirty="0" smtClean="0"/>
              <a:t/>
            </a:r>
            <a:br>
              <a:rPr lang="en-US" b="1" dirty="0" smtClean="0"/>
            </a:br>
            <a:r>
              <a:rPr lang="en-US" b="1" dirty="0" smtClean="0"/>
              <a:t>Amount of space</a:t>
            </a:r>
            <a:r>
              <a:rPr lang="en-US" b="1" baseline="0" dirty="0" smtClean="0"/>
              <a:t> dedicated to backup storage</a:t>
            </a:r>
          </a:p>
          <a:p>
            <a:r>
              <a:rPr lang="en-US" baseline="0" dirty="0" smtClean="0"/>
              <a:t>Total backup capacity and requirements of a daily backup</a:t>
            </a:r>
          </a:p>
          <a:p>
            <a:r>
              <a:rPr lang="en-US" b="1" baseline="0" dirty="0" smtClean="0"/>
              <a:t/>
            </a:r>
            <a:br>
              <a:rPr lang="en-US" b="1" baseline="0" dirty="0" smtClean="0"/>
            </a:br>
            <a:r>
              <a:rPr lang="en-US" b="1" baseline="0" dirty="0" smtClean="0"/>
              <a:t>Amount of space required to store a backup delta</a:t>
            </a:r>
          </a:p>
          <a:p>
            <a:r>
              <a:rPr lang="en-US" baseline="0" dirty="0" smtClean="0"/>
              <a:t>Depends on the change in data over time. Frequent backups = little change. Less frequent = more data change.</a:t>
            </a:r>
          </a:p>
          <a:p>
            <a:r>
              <a:rPr lang="en-US" b="1" baseline="0" dirty="0" smtClean="0"/>
              <a:t/>
            </a:r>
            <a:br>
              <a:rPr lang="en-US" b="1" baseline="0" dirty="0" smtClean="0"/>
            </a:br>
            <a:r>
              <a:rPr lang="en-US" b="1" baseline="0" dirty="0" smtClean="0"/>
              <a:t>Time required to backup</a:t>
            </a:r>
          </a:p>
          <a:p>
            <a:r>
              <a:rPr lang="en-US" baseline="0" dirty="0" smtClean="0"/>
              <a:t>Volume shadow copy reduces time required to backup by allowing backup snapshots. But that data still needs to be written to </a:t>
            </a:r>
            <a:r>
              <a:rPr lang="en-US" baseline="0" dirty="0" smtClean="0">
                <a:solidFill>
                  <a:srgbClr val="0000CC"/>
                </a:solidFill>
              </a:rPr>
              <a:t>a</a:t>
            </a:r>
            <a:r>
              <a:rPr lang="en-US" baseline="0" dirty="0" smtClean="0"/>
              <a:t> backup device.</a:t>
            </a:r>
          </a:p>
          <a:p>
            <a:r>
              <a:rPr lang="en-US" b="1" dirty="0" smtClean="0"/>
              <a:t/>
            </a:r>
            <a:br>
              <a:rPr lang="en-US" b="1" dirty="0" smtClean="0"/>
            </a:br>
            <a:r>
              <a:rPr lang="en-US" b="1" dirty="0" smtClean="0"/>
              <a:t>How often should backups be taken?</a:t>
            </a:r>
          </a:p>
          <a:p>
            <a:r>
              <a:rPr lang="en-US" baseline="0" dirty="0" smtClean="0"/>
              <a:t>Frequent backups require greater capacity, but improve RPO. How often are backups taken at student sites?</a:t>
            </a:r>
          </a:p>
          <a:p>
            <a:r>
              <a:rPr lang="en-US" b="1" baseline="0" dirty="0" smtClean="0"/>
              <a:t/>
            </a:r>
            <a:br>
              <a:rPr lang="en-US" b="1" baseline="0" dirty="0" smtClean="0"/>
            </a:br>
            <a:r>
              <a:rPr lang="en-US" b="1" baseline="0" dirty="0" smtClean="0"/>
              <a:t>Length of time for which backup should be maintained</a:t>
            </a:r>
          </a:p>
          <a:p>
            <a:pPr marL="171450" indent="-171450">
              <a:buFont typeface="Arial" pitchFamily="34" charset="0"/>
              <a:buChar char="•"/>
            </a:pPr>
            <a:r>
              <a:rPr lang="en-US" baseline="0" dirty="0" smtClean="0"/>
              <a:t>How long must you retain backup data influences your backup capacity. </a:t>
            </a:r>
          </a:p>
          <a:p>
            <a:pPr marL="171450" indent="-171450">
              <a:buFont typeface="Arial" pitchFamily="34" charset="0"/>
              <a:buChar char="•"/>
            </a:pPr>
            <a:r>
              <a:rPr lang="en-US" baseline="0" dirty="0" smtClean="0"/>
              <a:t>How long are students maintaining backup data at their organizations.</a:t>
            </a:r>
            <a:endParaRPr lang="en-US" b="1" u="sng" baseline="0" dirty="0" smtClean="0">
              <a:solidFill>
                <a:srgbClr val="006600"/>
              </a:solidFill>
            </a:endParaRPr>
          </a:p>
          <a:p>
            <a:endParaRPr lang="en-US" baseline="0" dirty="0" smtClean="0"/>
          </a:p>
          <a:p>
            <a:endParaRPr lang="en-US" baseline="0" dirty="0" smtClean="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7</a:t>
            </a:fld>
            <a:endParaRPr lang="en-US"/>
          </a:p>
        </p:txBody>
      </p:sp>
    </p:spTree>
    <p:extLst>
      <p:ext uri="{BB962C8B-B14F-4D97-AF65-F5344CB8AC3E}">
        <p14:creationId xmlns:p14="http://schemas.microsoft.com/office/powerpoint/2010/main" val="2459258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smtClean="0"/>
              <a:t>Backups contain all organizational data. </a:t>
            </a:r>
          </a:p>
          <a:p>
            <a:r>
              <a:rPr lang="en-US" dirty="0" smtClean="0"/>
              <a:t>Access to backups means access to all organizational data.</a:t>
            </a:r>
          </a:p>
          <a:p>
            <a:r>
              <a:rPr lang="en-US" dirty="0" smtClean="0"/>
              <a:t>Windows Server Backup does not offer Backup Encryption.</a:t>
            </a:r>
          </a:p>
          <a:p>
            <a:endParaRPr lang="en-US" dirty="0" smtClean="0"/>
          </a:p>
          <a:p>
            <a:r>
              <a:rPr lang="en-US" b="1" dirty="0" smtClean="0"/>
              <a:t>Questions</a:t>
            </a:r>
          </a:p>
          <a:p>
            <a:pPr marL="171450" indent="-171450">
              <a:buFont typeface="Arial" pitchFamily="34" charset="0"/>
              <a:buChar char="•"/>
            </a:pPr>
            <a:r>
              <a:rPr lang="en-US" dirty="0" smtClean="0"/>
              <a:t>Ask students how do organizations</a:t>
            </a:r>
            <a:r>
              <a:rPr lang="en-US" baseline="0" dirty="0" smtClean="0"/>
              <a:t> protect the security of their backup data?.</a:t>
            </a:r>
            <a:endParaRPr lang="en-US" dirty="0" smtClean="0"/>
          </a:p>
          <a:p>
            <a:pPr marL="171450" indent="-171450">
              <a:buFont typeface="Arial" pitchFamily="34" charset="0"/>
              <a:buChar char="•"/>
            </a:pPr>
            <a:r>
              <a:rPr lang="en-US" dirty="0" smtClean="0"/>
              <a:t>How do you control</a:t>
            </a:r>
            <a:r>
              <a:rPr lang="en-US" baseline="0" dirty="0" smtClean="0"/>
              <a:t> access to backups when a</a:t>
            </a:r>
            <a:r>
              <a:rPr lang="en-US" dirty="0" smtClean="0"/>
              <a:t> person who has access to backups has access to</a:t>
            </a:r>
            <a:r>
              <a:rPr lang="en-US" baseline="0" dirty="0" smtClean="0"/>
              <a:t> organizational data because they can restore the data from outside the organization.</a:t>
            </a:r>
          </a:p>
          <a:p>
            <a:pPr marL="171450" indent="-171450">
              <a:buFont typeface="Arial" pitchFamily="34" charset="0"/>
              <a:buChar char="•"/>
            </a:pPr>
            <a:r>
              <a:rPr lang="en-US" baseline="0" dirty="0" smtClean="0"/>
              <a:t>Where are backups stored and how secure is the location?</a:t>
            </a:r>
          </a:p>
          <a:p>
            <a:pPr marL="171450" indent="-171450">
              <a:buFont typeface="Arial" pitchFamily="34" charset="0"/>
              <a:buChar char="•"/>
            </a:pPr>
            <a:r>
              <a:rPr lang="en-US" baseline="0" dirty="0" smtClean="0"/>
              <a:t>What are long term storage locations? </a:t>
            </a:r>
          </a:p>
          <a:p>
            <a:endParaRPr lang="en-US" baseline="0" dirty="0" smtClean="0"/>
          </a:p>
          <a:p>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8</a:t>
            </a:fld>
            <a:endParaRPr lang="en-US"/>
          </a:p>
        </p:txBody>
      </p:sp>
    </p:spTree>
    <p:extLst>
      <p:ext uri="{BB962C8B-B14F-4D97-AF65-F5344CB8AC3E}">
        <p14:creationId xmlns:p14="http://schemas.microsoft.com/office/powerpoint/2010/main" val="374709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Module 14: Enterprise Backup and Recovery</a:t>
            </a:r>
            <a:endParaRPr lang="en-US"/>
          </a:p>
        </p:txBody>
      </p:sp>
      <p:sp>
        <p:nvSpPr>
          <p:cNvPr id="5" name="Date Placeholder 4"/>
          <p:cNvSpPr>
            <a:spLocks noGrp="1"/>
          </p:cNvSpPr>
          <p:nvPr>
            <p:ph type="dt" idx="11"/>
          </p:nvPr>
        </p:nvSpPr>
        <p:spPr/>
        <p:txBody>
          <a:bodyPr/>
          <a:lstStyle/>
          <a:p>
            <a:pPr>
              <a:defRPr/>
            </a:pPr>
            <a:r>
              <a:rPr lang="en-US" smtClean="0"/>
              <a:t>Course 6433A</a:t>
            </a:r>
            <a:endParaRPr lang="en-US"/>
          </a:p>
        </p:txBody>
      </p:sp>
      <p:sp>
        <p:nvSpPr>
          <p:cNvPr id="6" name="Slide Number Placeholder 5"/>
          <p:cNvSpPr>
            <a:spLocks noGrp="1"/>
          </p:cNvSpPr>
          <p:nvPr>
            <p:ph type="sldNum" sz="quarter" idx="12"/>
          </p:nvPr>
        </p:nvSpPr>
        <p:spPr/>
        <p:txBody>
          <a:bodyPr/>
          <a:lstStyle/>
          <a:p>
            <a:pPr>
              <a:defRPr/>
            </a:pPr>
            <a:fld id="{F7CDD145-17A8-454E-9AC4-066C4616686D}"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bckgrd_4.jpg"/>
          <p:cNvPicPr>
            <a:picLocks noChangeAspect="1"/>
          </p:cNvPicPr>
          <p:nvPr/>
        </p:nvPicPr>
        <p:blipFill>
          <a:blip r:embed="rId2" cstate="print"/>
          <a:srcRect/>
          <a:stretch>
            <a:fillRect/>
          </a:stretch>
        </p:blipFill>
        <p:spPr bwMode="auto">
          <a:xfrm>
            <a:off x="-139700" y="0"/>
            <a:ext cx="9283700"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3" r:id="rId1"/>
    <p:sldLayoutId id="2147483702" r:id="rId2"/>
    <p:sldLayoutId id="2147483701" r:id="rId3"/>
    <p:sldLayoutId id="2147483700" r:id="rId4"/>
    <p:sldLayoutId id="2147483699" r:id="rId5"/>
    <p:sldLayoutId id="2147483698" r:id="rId6"/>
    <p:sldLayoutId id="2147483697" r:id="rId7"/>
    <p:sldLayoutId id="2147483696" r:id="rId8"/>
    <p:sldLayoutId id="2147483695" r:id="rId9"/>
    <p:sldLayoutId id="2147483694" r:id="rId10"/>
    <p:sldLayoutId id="2147483693"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48050" y="1981200"/>
            <a:ext cx="4152900" cy="1743075"/>
          </a:xfrm>
        </p:spPr>
        <p:txBody>
          <a:bodyPr/>
          <a:lstStyle/>
          <a:p>
            <a:r>
              <a:rPr lang="en-US" dirty="0" smtClean="0">
                <a:latin typeface="Segoe Light" pitchFamily="34" charset="0"/>
              </a:rPr>
              <a:t>Module 14</a:t>
            </a:r>
          </a:p>
          <a:p>
            <a:r>
              <a:rPr lang="en-US" dirty="0" smtClean="0"/>
              <a:t>Enterprise Backup and Recovery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12"/>
          <p:cNvSpPr>
            <a:spLocks noChangeArrowheads="1"/>
          </p:cNvSpPr>
          <p:nvPr/>
        </p:nvSpPr>
        <p:spPr bwMode="auto">
          <a:xfrm>
            <a:off x="220663" y="914400"/>
            <a:ext cx="8705850" cy="554099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2" name="Title 1"/>
          <p:cNvSpPr>
            <a:spLocks noGrp="1"/>
          </p:cNvSpPr>
          <p:nvPr>
            <p:ph type="title"/>
          </p:nvPr>
        </p:nvSpPr>
        <p:spPr/>
        <p:txBody>
          <a:bodyPr/>
          <a:lstStyle/>
          <a:p>
            <a:r>
              <a:rPr lang="en-US" dirty="0" smtClean="0"/>
              <a:t>Windows Server Backup</a:t>
            </a:r>
            <a:endParaRPr lang="en-US" dirty="0"/>
          </a:p>
        </p:txBody>
      </p:sp>
      <p:sp>
        <p:nvSpPr>
          <p:cNvPr id="4" name="AutoShape 6"/>
          <p:cNvSpPr>
            <a:spLocks noChangeArrowheads="1"/>
          </p:cNvSpPr>
          <p:nvPr/>
        </p:nvSpPr>
        <p:spPr bwMode="auto">
          <a:xfrm>
            <a:off x="852487" y="1727711"/>
            <a:ext cx="7250113" cy="2384346"/>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Automatic Backups</a:t>
            </a:r>
          </a:p>
          <a:p>
            <a:pPr marL="174625" indent="-174625">
              <a:lnSpc>
                <a:spcPct val="90000"/>
              </a:lnSpc>
              <a:spcBef>
                <a:spcPct val="70000"/>
              </a:spcBef>
              <a:buClr>
                <a:schemeClr val="hlink"/>
              </a:buClr>
              <a:buSzPct val="90000"/>
              <a:buFontTx/>
              <a:buChar char="•"/>
            </a:pPr>
            <a:r>
              <a:rPr lang="en-US" sz="2000" b="0" dirty="0" smtClean="0"/>
              <a:t>Select items to back up</a:t>
            </a:r>
          </a:p>
          <a:p>
            <a:pPr marL="174625" indent="-174625">
              <a:lnSpc>
                <a:spcPct val="90000"/>
              </a:lnSpc>
              <a:spcBef>
                <a:spcPct val="70000"/>
              </a:spcBef>
              <a:buClr>
                <a:schemeClr val="hlink"/>
              </a:buClr>
              <a:buSzPct val="90000"/>
              <a:buFontTx/>
              <a:buChar char="•"/>
            </a:pPr>
            <a:r>
              <a:rPr lang="en-US" sz="2000" b="0" dirty="0" smtClean="0"/>
              <a:t>Configure backup schedule</a:t>
            </a:r>
          </a:p>
          <a:p>
            <a:pPr marL="174625" indent="-174625">
              <a:lnSpc>
                <a:spcPct val="90000"/>
              </a:lnSpc>
              <a:spcBef>
                <a:spcPct val="70000"/>
              </a:spcBef>
              <a:buClr>
                <a:schemeClr val="hlink"/>
              </a:buClr>
              <a:buSzPct val="90000"/>
              <a:buFontTx/>
              <a:buChar char="•"/>
            </a:pPr>
            <a:r>
              <a:rPr lang="en-US" sz="2000" b="0" dirty="0" smtClean="0"/>
              <a:t>Only one backup schedule allowed</a:t>
            </a:r>
          </a:p>
          <a:p>
            <a:pPr marL="174625" indent="-174625">
              <a:lnSpc>
                <a:spcPct val="90000"/>
              </a:lnSpc>
              <a:spcBef>
                <a:spcPct val="70000"/>
              </a:spcBef>
              <a:buClr>
                <a:schemeClr val="hlink"/>
              </a:buClr>
              <a:buSzPct val="90000"/>
              <a:buFontTx/>
              <a:buChar char="•"/>
            </a:pPr>
            <a:r>
              <a:rPr lang="en-US" sz="2000" b="0" dirty="0" smtClean="0"/>
              <a:t>Settings saved</a:t>
            </a:r>
          </a:p>
        </p:txBody>
      </p:sp>
      <p:sp>
        <p:nvSpPr>
          <p:cNvPr id="6" name="AutoShape 6"/>
          <p:cNvSpPr>
            <a:spLocks noChangeArrowheads="1"/>
          </p:cNvSpPr>
          <p:nvPr/>
        </p:nvSpPr>
        <p:spPr bwMode="auto">
          <a:xfrm>
            <a:off x="854759" y="4228189"/>
            <a:ext cx="7250113" cy="2164735"/>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Manual Backup</a:t>
            </a:r>
          </a:p>
          <a:p>
            <a:pPr marL="174625" indent="-174625">
              <a:lnSpc>
                <a:spcPct val="90000"/>
              </a:lnSpc>
              <a:spcBef>
                <a:spcPct val="70000"/>
              </a:spcBef>
              <a:buClr>
                <a:schemeClr val="hlink"/>
              </a:buClr>
              <a:buSzPct val="90000"/>
              <a:buFontTx/>
              <a:buChar char="•"/>
            </a:pPr>
            <a:r>
              <a:rPr lang="en-US" sz="2000" b="0" dirty="0"/>
              <a:t>Choose </a:t>
            </a:r>
            <a:r>
              <a:rPr lang="en-US" sz="2000" b="0" dirty="0" smtClean="0"/>
              <a:t>between scheduled settings and custom settings</a:t>
            </a:r>
          </a:p>
          <a:p>
            <a:pPr marL="174625" indent="-174625">
              <a:lnSpc>
                <a:spcPct val="90000"/>
              </a:lnSpc>
              <a:spcBef>
                <a:spcPct val="70000"/>
              </a:spcBef>
              <a:buClr>
                <a:schemeClr val="hlink"/>
              </a:buClr>
              <a:buSzPct val="90000"/>
              <a:buFontTx/>
              <a:buChar char="•"/>
            </a:pPr>
            <a:r>
              <a:rPr lang="en-US" sz="2000" b="0" dirty="0" smtClean="0"/>
              <a:t>Select items to back up</a:t>
            </a:r>
          </a:p>
          <a:p>
            <a:pPr marL="174625" indent="-174625">
              <a:lnSpc>
                <a:spcPct val="90000"/>
              </a:lnSpc>
              <a:spcBef>
                <a:spcPct val="70000"/>
              </a:spcBef>
              <a:buClr>
                <a:schemeClr val="hlink"/>
              </a:buClr>
              <a:buSzPct val="90000"/>
              <a:buFontTx/>
              <a:buChar char="•"/>
            </a:pPr>
            <a:r>
              <a:rPr lang="en-US" sz="2000" b="0" dirty="0" smtClean="0"/>
              <a:t>Settings not saved</a:t>
            </a:r>
          </a:p>
        </p:txBody>
      </p:sp>
      <p:sp>
        <p:nvSpPr>
          <p:cNvPr id="7" name="AutoShape 4"/>
          <p:cNvSpPr>
            <a:spLocks noChangeArrowheads="1"/>
          </p:cNvSpPr>
          <p:nvPr/>
        </p:nvSpPr>
        <p:spPr bwMode="auto">
          <a:xfrm>
            <a:off x="600491" y="1037231"/>
            <a:ext cx="7712810" cy="573207"/>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Single server backup solution that allows you to perform:</a:t>
            </a:r>
            <a:endParaRPr lang="en-US" dirty="0">
              <a:cs typeface="Arial" charset="0"/>
            </a:endParaRPr>
          </a:p>
        </p:txBody>
      </p:sp>
    </p:spTree>
    <p:extLst>
      <p:ext uri="{BB962C8B-B14F-4D97-AF65-F5344CB8AC3E}">
        <p14:creationId xmlns:p14="http://schemas.microsoft.com/office/powerpoint/2010/main" val="2421069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651929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Server Backup: New Features</a:t>
            </a:r>
            <a:endParaRPr lang="en-US" dirty="0"/>
          </a:p>
        </p:txBody>
      </p:sp>
      <p:sp>
        <p:nvSpPr>
          <p:cNvPr id="4" name="AutoShape 12"/>
          <p:cNvSpPr>
            <a:spLocks noChangeArrowheads="1"/>
          </p:cNvSpPr>
          <p:nvPr/>
        </p:nvSpPr>
        <p:spPr bwMode="auto">
          <a:xfrm>
            <a:off x="220663" y="791570"/>
            <a:ext cx="8705850" cy="535999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5" name="Group 1"/>
          <p:cNvGrpSpPr>
            <a:grpSpLocks/>
          </p:cNvGrpSpPr>
          <p:nvPr/>
        </p:nvGrpSpPr>
        <p:grpSpPr bwMode="auto">
          <a:xfrm>
            <a:off x="495300" y="916882"/>
            <a:ext cx="8064500"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Back up individual files</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2357512"/>
            <a:ext cx="8064500"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Exclude files from backup</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3078922"/>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Scheduled backup to shared folders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21"/>
          <p:cNvGrpSpPr>
            <a:grpSpLocks/>
          </p:cNvGrpSpPr>
          <p:nvPr/>
        </p:nvGrpSpPr>
        <p:grpSpPr bwMode="auto">
          <a:xfrm>
            <a:off x="495300" y="3803815"/>
            <a:ext cx="8064500"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Scheduled backup to volumes</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7" name="Group 21"/>
          <p:cNvGrpSpPr>
            <a:grpSpLocks/>
          </p:cNvGrpSpPr>
          <p:nvPr/>
        </p:nvGrpSpPr>
        <p:grpSpPr bwMode="auto">
          <a:xfrm>
            <a:off x="497572" y="5252775"/>
            <a:ext cx="8064500" cy="641350"/>
            <a:chOff x="757238" y="4884425"/>
            <a:chExt cx="8064501" cy="641350"/>
          </a:xfrm>
        </p:grpSpPr>
        <p:sp>
          <p:nvSpPr>
            <p:cNvPr id="1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Expanded command-line support</a:t>
              </a:r>
              <a:endParaRPr lang="en-GB" dirty="0"/>
            </a:p>
          </p:txBody>
        </p:sp>
        <p:sp>
          <p:nvSpPr>
            <p:cNvPr id="1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0" name="Group 21"/>
          <p:cNvGrpSpPr>
            <a:grpSpLocks/>
          </p:cNvGrpSpPr>
          <p:nvPr/>
        </p:nvGrpSpPr>
        <p:grpSpPr bwMode="auto">
          <a:xfrm>
            <a:off x="499844" y="1638327"/>
            <a:ext cx="8064500" cy="641350"/>
            <a:chOff x="757238" y="4884425"/>
            <a:chExt cx="8064501" cy="641350"/>
          </a:xfrm>
        </p:grpSpPr>
        <p:sp>
          <p:nvSpPr>
            <p:cNvPr id="2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System State only backup from console</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3" name="Group 21"/>
          <p:cNvGrpSpPr>
            <a:grpSpLocks/>
          </p:cNvGrpSpPr>
          <p:nvPr/>
        </p:nvGrpSpPr>
        <p:grpSpPr bwMode="auto">
          <a:xfrm>
            <a:off x="495300" y="4527159"/>
            <a:ext cx="8064500" cy="641350"/>
            <a:chOff x="757238" y="4884425"/>
            <a:chExt cx="8064501" cy="641350"/>
          </a:xfrm>
        </p:grpSpPr>
        <p:sp>
          <p:nvSpPr>
            <p:cNvPr id="2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Scheduled backup to VHD</a:t>
              </a:r>
              <a:endParaRPr lang="en-GB" dirty="0"/>
            </a:p>
          </p:txBody>
        </p:sp>
        <p:sp>
          <p:nvSpPr>
            <p:cNvPr id="2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856983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and Block Level Incremental Backup</a:t>
            </a:r>
            <a:endParaRPr lang="en-US" dirty="0"/>
          </a:p>
        </p:txBody>
      </p:sp>
      <p:sp>
        <p:nvSpPr>
          <p:cNvPr id="4" name="AutoShape 12"/>
          <p:cNvSpPr>
            <a:spLocks noChangeArrowheads="1"/>
          </p:cNvSpPr>
          <p:nvPr/>
        </p:nvSpPr>
        <p:spPr bwMode="auto">
          <a:xfrm>
            <a:off x="220663" y="1009936"/>
            <a:ext cx="8705850" cy="523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6"/>
          <p:cNvSpPr>
            <a:spLocks noChangeArrowheads="1"/>
          </p:cNvSpPr>
          <p:nvPr/>
        </p:nvSpPr>
        <p:spPr bwMode="auto">
          <a:xfrm>
            <a:off x="852487" y="1252342"/>
            <a:ext cx="7250113" cy="878443"/>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Full Backup</a:t>
            </a:r>
          </a:p>
          <a:p>
            <a:pPr marL="174625" indent="-174625">
              <a:lnSpc>
                <a:spcPct val="90000"/>
              </a:lnSpc>
              <a:spcBef>
                <a:spcPct val="70000"/>
              </a:spcBef>
              <a:buClr>
                <a:schemeClr val="hlink"/>
              </a:buClr>
              <a:buSzPct val="90000"/>
              <a:buFontTx/>
              <a:buChar char="•"/>
            </a:pPr>
            <a:r>
              <a:rPr lang="en-US" sz="2000" b="0" dirty="0" smtClean="0"/>
              <a:t>Makes a reproduction of all blocks on volume</a:t>
            </a:r>
          </a:p>
        </p:txBody>
      </p:sp>
      <p:sp>
        <p:nvSpPr>
          <p:cNvPr id="6" name="AutoShape 6"/>
          <p:cNvSpPr>
            <a:spLocks noChangeArrowheads="1"/>
          </p:cNvSpPr>
          <p:nvPr/>
        </p:nvSpPr>
        <p:spPr bwMode="auto">
          <a:xfrm>
            <a:off x="841111" y="2267131"/>
            <a:ext cx="7250113" cy="2729448"/>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Incremental Backup</a:t>
            </a:r>
          </a:p>
          <a:p>
            <a:pPr marL="174625" indent="-174625">
              <a:lnSpc>
                <a:spcPct val="90000"/>
              </a:lnSpc>
              <a:spcBef>
                <a:spcPct val="70000"/>
              </a:spcBef>
              <a:buClr>
                <a:schemeClr val="hlink"/>
              </a:buClr>
              <a:buSzPct val="90000"/>
              <a:buFontTx/>
              <a:buChar char="•"/>
            </a:pPr>
            <a:r>
              <a:rPr lang="en-US" sz="2000" b="0" dirty="0" smtClean="0"/>
              <a:t>A backup of the blocks that have changed since the last full or incremental backup</a:t>
            </a:r>
          </a:p>
          <a:p>
            <a:pPr marL="174625" indent="-174625">
              <a:lnSpc>
                <a:spcPct val="90000"/>
              </a:lnSpc>
              <a:spcBef>
                <a:spcPct val="70000"/>
              </a:spcBef>
              <a:buClr>
                <a:schemeClr val="hlink"/>
              </a:buClr>
              <a:buSzPct val="90000"/>
              <a:buFontTx/>
              <a:buChar char="•"/>
            </a:pPr>
            <a:r>
              <a:rPr lang="en-US" sz="2000" b="0" dirty="0" smtClean="0"/>
              <a:t>Rather than backing up changed files, only blocks that have changed in files are backed up</a:t>
            </a:r>
          </a:p>
          <a:p>
            <a:pPr marL="174625" indent="-174625">
              <a:lnSpc>
                <a:spcPct val="90000"/>
              </a:lnSpc>
              <a:spcBef>
                <a:spcPct val="70000"/>
              </a:spcBef>
              <a:buClr>
                <a:schemeClr val="hlink"/>
              </a:buClr>
              <a:buSzPct val="90000"/>
              <a:buFontTx/>
              <a:buChar char="•"/>
            </a:pPr>
            <a:r>
              <a:rPr lang="en-US" sz="2000" b="0" dirty="0" smtClean="0"/>
              <a:t>More efficient use of storage than traditional file level incremental backup</a:t>
            </a:r>
          </a:p>
        </p:txBody>
      </p:sp>
    </p:spTree>
    <p:extLst>
      <p:ext uri="{BB962C8B-B14F-4D97-AF65-F5344CB8AC3E}">
        <p14:creationId xmlns:p14="http://schemas.microsoft.com/office/powerpoint/2010/main" val="13139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Shadow Copy Services (VSS) and Streaming Backup</a:t>
            </a:r>
            <a:endParaRPr lang="en-US" dirty="0"/>
          </a:p>
        </p:txBody>
      </p:sp>
      <p:sp>
        <p:nvSpPr>
          <p:cNvPr id="4" name="AutoShape 12"/>
          <p:cNvSpPr>
            <a:spLocks noChangeArrowheads="1"/>
          </p:cNvSpPr>
          <p:nvPr/>
        </p:nvSpPr>
        <p:spPr bwMode="auto">
          <a:xfrm>
            <a:off x="220663" y="1023584"/>
            <a:ext cx="8705850" cy="523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6"/>
          <p:cNvSpPr>
            <a:spLocks noChangeArrowheads="1"/>
          </p:cNvSpPr>
          <p:nvPr/>
        </p:nvSpPr>
        <p:spPr bwMode="auto">
          <a:xfrm>
            <a:off x="852487" y="1099457"/>
            <a:ext cx="7250113" cy="3231416"/>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VSS</a:t>
            </a:r>
          </a:p>
          <a:p>
            <a:pPr marL="174625" indent="-174625">
              <a:lnSpc>
                <a:spcPct val="90000"/>
              </a:lnSpc>
              <a:spcBef>
                <a:spcPct val="70000"/>
              </a:spcBef>
              <a:buClr>
                <a:schemeClr val="hlink"/>
              </a:buClr>
              <a:buSzPct val="90000"/>
              <a:buFontTx/>
              <a:buChar char="•"/>
            </a:pPr>
            <a:r>
              <a:rPr lang="en-US" sz="2000" b="0" dirty="0" smtClean="0"/>
              <a:t>Provided by Windows Server operating system</a:t>
            </a:r>
          </a:p>
          <a:p>
            <a:pPr marL="174625" indent="-174625">
              <a:lnSpc>
                <a:spcPct val="90000"/>
              </a:lnSpc>
              <a:spcBef>
                <a:spcPct val="70000"/>
              </a:spcBef>
              <a:buClr>
                <a:schemeClr val="hlink"/>
              </a:buClr>
              <a:buSzPct val="90000"/>
              <a:buFontTx/>
              <a:buChar char="•"/>
            </a:pPr>
            <a:r>
              <a:rPr lang="en-US" sz="2000" b="0" dirty="0" smtClean="0"/>
              <a:t>A shadow copy is a collection of blocks on a volume frozen at a specific point in time</a:t>
            </a:r>
          </a:p>
          <a:p>
            <a:pPr marL="174625" indent="-174625">
              <a:lnSpc>
                <a:spcPct val="90000"/>
              </a:lnSpc>
              <a:spcBef>
                <a:spcPct val="70000"/>
              </a:spcBef>
              <a:buClr>
                <a:schemeClr val="hlink"/>
              </a:buClr>
              <a:buSzPct val="90000"/>
              <a:buFontTx/>
              <a:buChar char="•"/>
            </a:pPr>
            <a:r>
              <a:rPr lang="en-US" sz="2000" b="0" dirty="0" smtClean="0"/>
              <a:t>Being frozen means the data is kept in a consistent state</a:t>
            </a:r>
          </a:p>
          <a:p>
            <a:pPr marL="174625" indent="-174625">
              <a:lnSpc>
                <a:spcPct val="90000"/>
              </a:lnSpc>
              <a:spcBef>
                <a:spcPct val="70000"/>
              </a:spcBef>
              <a:buClr>
                <a:schemeClr val="hlink"/>
              </a:buClr>
              <a:buSzPct val="90000"/>
              <a:buFontTx/>
              <a:buChar char="•"/>
            </a:pPr>
            <a:r>
              <a:rPr lang="en-US" sz="2000" b="0" dirty="0" smtClean="0"/>
              <a:t>Backup copies the consistent collection of blocks even as read/write operations continue on volume</a:t>
            </a:r>
          </a:p>
        </p:txBody>
      </p:sp>
      <p:sp>
        <p:nvSpPr>
          <p:cNvPr id="6" name="AutoShape 6"/>
          <p:cNvSpPr>
            <a:spLocks noChangeArrowheads="1"/>
          </p:cNvSpPr>
          <p:nvPr/>
        </p:nvSpPr>
        <p:spPr bwMode="auto">
          <a:xfrm>
            <a:off x="854759" y="4451880"/>
            <a:ext cx="7250113" cy="1662767"/>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Streaming Backup</a:t>
            </a:r>
          </a:p>
          <a:p>
            <a:pPr marL="174625" indent="-174625">
              <a:lnSpc>
                <a:spcPct val="90000"/>
              </a:lnSpc>
              <a:spcBef>
                <a:spcPct val="70000"/>
              </a:spcBef>
              <a:buClr>
                <a:schemeClr val="hlink"/>
              </a:buClr>
              <a:buSzPct val="90000"/>
              <a:buFontTx/>
              <a:buChar char="•"/>
            </a:pPr>
            <a:r>
              <a:rPr lang="en-US" sz="2000" b="0" dirty="0" smtClean="0"/>
              <a:t>Backup application responsible for keeping data in consistent state</a:t>
            </a:r>
          </a:p>
          <a:p>
            <a:pPr marL="174625" indent="-174625">
              <a:lnSpc>
                <a:spcPct val="90000"/>
              </a:lnSpc>
              <a:spcBef>
                <a:spcPct val="70000"/>
              </a:spcBef>
              <a:buClr>
                <a:schemeClr val="hlink"/>
              </a:buClr>
              <a:buSzPct val="90000"/>
              <a:buFontTx/>
              <a:buChar char="•"/>
            </a:pPr>
            <a:r>
              <a:rPr lang="en-US" sz="2000" b="0" dirty="0" smtClean="0"/>
              <a:t>Used by older applications that do not support VSS</a:t>
            </a:r>
          </a:p>
        </p:txBody>
      </p:sp>
    </p:spTree>
    <p:extLst>
      <p:ext uri="{BB962C8B-B14F-4D97-AF65-F5344CB8AC3E}">
        <p14:creationId xmlns:p14="http://schemas.microsoft.com/office/powerpoint/2010/main" val="1275347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Characteristics of </a:t>
            </a:r>
            <a:r>
              <a:rPr lang="en-US" dirty="0"/>
              <a:t>Data-only Backup Strategy</a:t>
            </a:r>
          </a:p>
        </p:txBody>
      </p:sp>
      <p:sp>
        <p:nvSpPr>
          <p:cNvPr id="4" name="AutoShape 12"/>
          <p:cNvSpPr>
            <a:spLocks noChangeArrowheads="1"/>
          </p:cNvSpPr>
          <p:nvPr/>
        </p:nvSpPr>
        <p:spPr bwMode="auto">
          <a:xfrm>
            <a:off x="220663" y="1596788"/>
            <a:ext cx="8705850" cy="469483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771947"/>
            <a:ext cx="8699500" cy="71566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Data only backup strategy uses less space and is faster</a:t>
            </a:r>
            <a:endParaRPr lang="en-US" dirty="0">
              <a:cs typeface="Arial" charset="0"/>
            </a:endParaRPr>
          </a:p>
        </p:txBody>
      </p:sp>
      <p:grpSp>
        <p:nvGrpSpPr>
          <p:cNvPr id="6" name="Group 1"/>
          <p:cNvGrpSpPr>
            <a:grpSpLocks/>
          </p:cNvGrpSpPr>
          <p:nvPr/>
        </p:nvGrpSpPr>
        <p:grpSpPr bwMode="auto">
          <a:xfrm>
            <a:off x="495300" y="1667830"/>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Does not allow full server recovery</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439708"/>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Minimizes use of backup storage</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215710"/>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D</a:t>
              </a:r>
              <a:r>
                <a:rPr lang="en-GB" dirty="0" smtClean="0"/>
                <a:t>ata on separate volume: Volume </a:t>
              </a:r>
              <a:r>
                <a:rPr lang="en-GB" dirty="0"/>
                <a:t>b</a:t>
              </a:r>
              <a:r>
                <a:rPr lang="en-GB" dirty="0" smtClean="0"/>
                <a:t>ackup</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3995918"/>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Data in separate folders: Folder backups</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86196" y="4721534"/>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Filter unwanted files from backup</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88468" y="5460798"/>
            <a:ext cx="8064500" cy="641350"/>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Previous versions of files</a:t>
              </a:r>
              <a:endParaRPr lang="en-GB"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27299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Scheduled Filtered Folder Backup</a:t>
            </a:r>
            <a:endParaRPr lang="en-US" dirty="0"/>
          </a:p>
        </p:txBody>
      </p:sp>
      <p:sp>
        <p:nvSpPr>
          <p:cNvPr id="3" name="Content Placeholder 2"/>
          <p:cNvSpPr>
            <a:spLocks noGrp="1"/>
          </p:cNvSpPr>
          <p:nvPr>
            <p:ph idx="1"/>
          </p:nvPr>
        </p:nvSpPr>
        <p:spPr/>
        <p:txBody>
          <a:bodyPr/>
          <a:lstStyle/>
          <a:p>
            <a:pPr marL="0" indent="0">
              <a:buNone/>
            </a:pPr>
            <a:r>
              <a:rPr lang="en-US" dirty="0" smtClean="0"/>
              <a:t>In this demonstration, you will see how Windows Server 2008 R2 can be configured to perform a scheduled backup of specific folders with a filter to exclude specific file types.</a:t>
            </a:r>
            <a:endParaRPr lang="en-US" dirty="0"/>
          </a:p>
        </p:txBody>
      </p:sp>
    </p:spTree>
    <p:extLst>
      <p:ext uri="{BB962C8B-B14F-4D97-AF65-F5344CB8AC3E}">
        <p14:creationId xmlns:p14="http://schemas.microsoft.com/office/powerpoint/2010/main" val="2595907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Backing Up Windows Server 2008 Components</a:t>
            </a:r>
            <a:endParaRPr lang="en-US" dirty="0"/>
          </a:p>
        </p:txBody>
      </p:sp>
      <p:graphicFrame>
        <p:nvGraphicFramePr>
          <p:cNvPr id="4" name="Group 27"/>
          <p:cNvGraphicFramePr>
            <a:graphicFrameLocks noGrp="1"/>
          </p:cNvGraphicFramePr>
          <p:nvPr>
            <p:extLst>
              <p:ext uri="{D42A27DB-BD31-4B8C-83A1-F6EECF244321}">
                <p14:modId xmlns:p14="http://schemas.microsoft.com/office/powerpoint/2010/main" val="1592154473"/>
              </p:ext>
            </p:extLst>
          </p:nvPr>
        </p:nvGraphicFramePr>
        <p:xfrm>
          <a:off x="479425" y="788373"/>
          <a:ext cx="8172450" cy="5524171"/>
        </p:xfrm>
        <a:graphic>
          <a:graphicData uri="http://schemas.openxmlformats.org/drawingml/2006/table">
            <a:tbl>
              <a:tblPr/>
              <a:tblGrid>
                <a:gridCol w="2454844"/>
                <a:gridCol w="5717606"/>
              </a:tblGrid>
              <a:tr h="439822">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Component</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chemeClr val="tx1"/>
                          </a:solidFill>
                          <a:effectLst/>
                          <a:latin typeface="Verdana" pitchFamily="34" charset="0"/>
                          <a:cs typeface="Arial" charset="0"/>
                        </a:rPr>
                        <a:t>Backup Strategy</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r>
              <a:tr h="64018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DHCP</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DHCP Console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61942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Certificate Services</a:t>
                      </a:r>
                      <a:endParaRPr kumimoji="0" lang="en-GB" sz="1400" b="1" i="0" u="none" strike="noStrike" cap="none" normalizeH="0" baseline="0" dirty="0" smtClean="0">
                        <a:ln>
                          <a:noFill/>
                        </a:ln>
                        <a:solidFill>
                          <a:srgbClr val="000000"/>
                        </a:solidFill>
                        <a:effectLst/>
                        <a:latin typeface="Verdana" pitchFamily="34" charset="0"/>
                        <a:cs typeface="Arial" charset="0"/>
                      </a:endParaRP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chemeClr val="tx1"/>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Certificate Services Console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957829">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IIS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Website files and folders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Appcmd.exe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809775">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defRPr/>
                      </a:pPr>
                      <a:r>
                        <a:rPr kumimoji="0" lang="en-US" sz="1400" b="1" i="0" u="none" strike="noStrike" cap="none" normalizeH="0" baseline="0" dirty="0" smtClean="0">
                          <a:ln>
                            <a:noFill/>
                          </a:ln>
                          <a:solidFill>
                            <a:srgbClr val="000000"/>
                          </a:solidFill>
                          <a:effectLst/>
                          <a:latin typeface="Verdana" pitchFamily="34" charset="0"/>
                          <a:cs typeface="Arial" charset="0"/>
                        </a:rPr>
                        <a:t>Network Policy and Access Services</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763965">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DNS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Zone export and import</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272254">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File and Print Services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Volumes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Files and folders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 (for Shares and Permissions)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2027299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Full Server </a:t>
            </a:r>
            <a:r>
              <a:rPr lang="en-US" dirty="0" smtClean="0"/>
              <a:t>Backup</a:t>
            </a:r>
            <a:endParaRPr lang="en-US" dirty="0"/>
          </a:p>
        </p:txBody>
      </p:sp>
      <p:sp>
        <p:nvSpPr>
          <p:cNvPr id="4" name="AutoShape 12"/>
          <p:cNvSpPr>
            <a:spLocks noChangeArrowheads="1"/>
          </p:cNvSpPr>
          <p:nvPr/>
        </p:nvSpPr>
        <p:spPr bwMode="auto">
          <a:xfrm>
            <a:off x="220663" y="1242688"/>
            <a:ext cx="8705850" cy="511716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5" name="Group 1"/>
          <p:cNvGrpSpPr>
            <a:grpSpLocks/>
          </p:cNvGrpSpPr>
          <p:nvPr/>
        </p:nvGrpSpPr>
        <p:grpSpPr bwMode="auto">
          <a:xfrm>
            <a:off x="495300" y="1394870"/>
            <a:ext cx="8064500"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Backs up entire server</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2166748"/>
            <a:ext cx="8064500"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recovery of files, folders, and volumes</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2942750"/>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recovery of system state</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18"/>
          <p:cNvGrpSpPr>
            <a:grpSpLocks/>
          </p:cNvGrpSpPr>
          <p:nvPr/>
        </p:nvGrpSpPr>
        <p:grpSpPr bwMode="auto">
          <a:xfrm>
            <a:off x="497572" y="3722958"/>
            <a:ext cx="8064500"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bare metal recovery</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7" name="Group 18"/>
          <p:cNvGrpSpPr>
            <a:grpSpLocks/>
          </p:cNvGrpSpPr>
          <p:nvPr/>
        </p:nvGrpSpPr>
        <p:grpSpPr bwMode="auto">
          <a:xfrm>
            <a:off x="486196" y="4503166"/>
            <a:ext cx="8064500" cy="641350"/>
            <a:chOff x="757238" y="4884425"/>
            <a:chExt cx="8064501" cy="641350"/>
          </a:xfrm>
        </p:grpSpPr>
        <p:sp>
          <p:nvSpPr>
            <p:cNvPr id="1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VHD or Hyper-V recovery</a:t>
              </a:r>
              <a:endParaRPr lang="en-GB" dirty="0"/>
            </a:p>
          </p:txBody>
        </p:sp>
        <p:sp>
          <p:nvSpPr>
            <p:cNvPr id="1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0" name="Group 18"/>
          <p:cNvGrpSpPr>
            <a:grpSpLocks/>
          </p:cNvGrpSpPr>
          <p:nvPr/>
        </p:nvGrpSpPr>
        <p:grpSpPr bwMode="auto">
          <a:xfrm>
            <a:off x="488468" y="5269726"/>
            <a:ext cx="8064500" cy="641350"/>
            <a:chOff x="757238" y="4884425"/>
            <a:chExt cx="8064501" cy="641350"/>
          </a:xfrm>
        </p:grpSpPr>
        <p:sp>
          <p:nvSpPr>
            <p:cNvPr id="2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Recommended backup type</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27299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an Advanced Enterprise Backup Solution</a:t>
            </a:r>
            <a:endParaRPr lang="en-US" dirty="0"/>
          </a:p>
        </p:txBody>
      </p:sp>
      <p:sp>
        <p:nvSpPr>
          <p:cNvPr id="4" name="AutoShape 12"/>
          <p:cNvSpPr>
            <a:spLocks noChangeArrowheads="1"/>
          </p:cNvSpPr>
          <p:nvPr/>
        </p:nvSpPr>
        <p:spPr bwMode="auto">
          <a:xfrm>
            <a:off x="220663" y="2116160"/>
            <a:ext cx="8705850" cy="417545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Consider the following points when looking at an </a:t>
            </a:r>
            <a:r>
              <a:rPr lang="en-GB" dirty="0"/>
              <a:t>e</a:t>
            </a:r>
            <a:r>
              <a:rPr lang="en-GB" dirty="0" smtClean="0"/>
              <a:t>nterprise backup solution:</a:t>
            </a:r>
            <a:endParaRPr lang="en-US" dirty="0">
              <a:cs typeface="Arial" charset="0"/>
            </a:endParaRPr>
          </a:p>
        </p:txBody>
      </p:sp>
      <p:grpSp>
        <p:nvGrpSpPr>
          <p:cNvPr id="6" name="Group 1"/>
          <p:cNvGrpSpPr>
            <a:grpSpLocks/>
          </p:cNvGrpSpPr>
          <p:nvPr/>
        </p:nvGrpSpPr>
        <p:grpSpPr bwMode="auto">
          <a:xfrm>
            <a:off x="495300" y="2268342"/>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RPO: Maximum amount of data lost  </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04022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RTO: How quick is recovery?</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816222"/>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Does the solution provide centralized backup?</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6" name="Group 18"/>
          <p:cNvGrpSpPr>
            <a:grpSpLocks/>
          </p:cNvGrpSpPr>
          <p:nvPr/>
        </p:nvGrpSpPr>
        <p:grpSpPr bwMode="auto">
          <a:xfrm>
            <a:off x="497572" y="4596430"/>
            <a:ext cx="8064500" cy="641350"/>
            <a:chOff x="757238" y="4884425"/>
            <a:chExt cx="8064501" cy="641350"/>
          </a:xfrm>
        </p:grpSpPr>
        <p:sp>
          <p:nvSpPr>
            <p:cNvPr id="2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Is the solution supported by vendors?</a:t>
              </a:r>
              <a:endParaRPr lang="en-GB" dirty="0"/>
            </a:p>
          </p:txBody>
        </p:sp>
        <p:sp>
          <p:nvSpPr>
            <p:cNvPr id="2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9" name="Group 18"/>
          <p:cNvGrpSpPr>
            <a:grpSpLocks/>
          </p:cNvGrpSpPr>
          <p:nvPr/>
        </p:nvGrpSpPr>
        <p:grpSpPr bwMode="auto">
          <a:xfrm>
            <a:off x="486196" y="5376638"/>
            <a:ext cx="8064500" cy="641350"/>
            <a:chOff x="757238" y="4884425"/>
            <a:chExt cx="8064501" cy="641350"/>
          </a:xfrm>
        </p:grpSpPr>
        <p:sp>
          <p:nvSpPr>
            <p:cNvPr id="3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Recovery point capacity</a:t>
              </a:r>
              <a:endParaRPr lang="en-GB" dirty="0"/>
            </a:p>
          </p:txBody>
        </p:sp>
        <p:sp>
          <p:nvSpPr>
            <p:cNvPr id="3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595651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Module Overview</a:t>
            </a:r>
          </a:p>
        </p:txBody>
      </p:sp>
      <p:sp>
        <p:nvSpPr>
          <p:cNvPr id="5123" name="Rectangle 3"/>
          <p:cNvSpPr>
            <a:spLocks noGrp="1" noChangeArrowheads="1"/>
          </p:cNvSpPr>
          <p:nvPr>
            <p:ph type="body" idx="1"/>
          </p:nvPr>
        </p:nvSpPr>
        <p:spPr/>
        <p:txBody>
          <a:bodyPr/>
          <a:lstStyle/>
          <a:p>
            <a:r>
              <a:rPr lang="en-US" dirty="0" smtClean="0"/>
              <a:t>Disaster Recovery Concepts</a:t>
            </a:r>
          </a:p>
          <a:p>
            <a:r>
              <a:rPr lang="en-US" dirty="0" smtClean="0"/>
              <a:t>Planning Windows Server Backup</a:t>
            </a:r>
          </a:p>
          <a:p>
            <a:r>
              <a:rPr lang="en-US" dirty="0" smtClean="0"/>
              <a:t>Planning Recovery of Data and Servers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Center Data Protection Manager 2010</a:t>
            </a:r>
            <a:endParaRPr lang="en-US" dirty="0"/>
          </a:p>
        </p:txBody>
      </p:sp>
      <p:sp>
        <p:nvSpPr>
          <p:cNvPr id="4" name="AutoShape 12"/>
          <p:cNvSpPr>
            <a:spLocks noChangeArrowheads="1"/>
          </p:cNvSpPr>
          <p:nvPr/>
        </p:nvSpPr>
        <p:spPr bwMode="auto">
          <a:xfrm>
            <a:off x="220663" y="1229040"/>
            <a:ext cx="8705850" cy="510352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6" name="Group 1"/>
          <p:cNvGrpSpPr>
            <a:grpSpLocks/>
          </p:cNvGrpSpPr>
          <p:nvPr/>
        </p:nvGrpSpPr>
        <p:grpSpPr bwMode="auto">
          <a:xfrm>
            <a:off x="495300" y="1381222"/>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Allows centralization of backup</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21531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Offers 15 minute Recovery Point Objective</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693390"/>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Can store data on disk and SAN, and export to tape</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6" name="Group 18"/>
          <p:cNvGrpSpPr>
            <a:grpSpLocks/>
          </p:cNvGrpSpPr>
          <p:nvPr/>
        </p:nvGrpSpPr>
        <p:grpSpPr bwMode="auto">
          <a:xfrm>
            <a:off x="497572" y="4446302"/>
            <a:ext cx="8064500" cy="641350"/>
            <a:chOff x="757238" y="4884425"/>
            <a:chExt cx="8064501" cy="641350"/>
          </a:xfrm>
        </p:grpSpPr>
        <p:sp>
          <p:nvSpPr>
            <p:cNvPr id="2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Can back up remote sites</a:t>
              </a:r>
              <a:endParaRPr lang="en-GB" dirty="0"/>
            </a:p>
          </p:txBody>
        </p:sp>
        <p:sp>
          <p:nvSpPr>
            <p:cNvPr id="2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9" name="Group 18"/>
          <p:cNvGrpSpPr>
            <a:grpSpLocks/>
          </p:cNvGrpSpPr>
          <p:nvPr/>
        </p:nvGrpSpPr>
        <p:grpSpPr bwMode="auto">
          <a:xfrm>
            <a:off x="486196" y="5226510"/>
            <a:ext cx="8064500" cy="641350"/>
            <a:chOff x="757238" y="4884425"/>
            <a:chExt cx="8064501" cy="641350"/>
          </a:xfrm>
        </p:grpSpPr>
        <p:sp>
          <p:nvSpPr>
            <p:cNvPr id="3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Can be used as part of “Backup To Cloud” strategy</a:t>
              </a:r>
              <a:endParaRPr lang="en-GB" dirty="0"/>
            </a:p>
          </p:txBody>
        </p:sp>
        <p:sp>
          <p:nvSpPr>
            <p:cNvPr id="3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0" name="Group 18"/>
          <p:cNvGrpSpPr>
            <a:grpSpLocks/>
          </p:cNvGrpSpPr>
          <p:nvPr/>
        </p:nvGrpSpPr>
        <p:grpSpPr bwMode="auto">
          <a:xfrm>
            <a:off x="511220" y="2931374"/>
            <a:ext cx="8064500" cy="641350"/>
            <a:chOff x="757238" y="4884425"/>
            <a:chExt cx="8064501" cy="641350"/>
          </a:xfrm>
        </p:grpSpPr>
        <p:sp>
          <p:nvSpPr>
            <p:cNvPr id="2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Designed by Microsoft for Microsoft workloads</a:t>
              </a:r>
              <a:endParaRPr lang="en-GB" dirty="0"/>
            </a:p>
          </p:txBody>
        </p:sp>
        <p:sp>
          <p:nvSpPr>
            <p:cNvPr id="2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27299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3: Planning Recovery of Data and Servers</a:t>
            </a:r>
          </a:p>
        </p:txBody>
      </p:sp>
      <p:sp>
        <p:nvSpPr>
          <p:cNvPr id="6147" name="Rectangle 3"/>
          <p:cNvSpPr>
            <a:spLocks noGrp="1" noChangeArrowheads="1"/>
          </p:cNvSpPr>
          <p:nvPr>
            <p:ph type="body" idx="1"/>
          </p:nvPr>
        </p:nvSpPr>
        <p:spPr/>
        <p:txBody>
          <a:bodyPr/>
          <a:lstStyle/>
          <a:p>
            <a:r>
              <a:rPr lang="en-US" dirty="0" smtClean="0"/>
              <a:t>Planning Recovery</a:t>
            </a:r>
          </a:p>
          <a:p>
            <a:r>
              <a:rPr lang="en-US" dirty="0" smtClean="0"/>
              <a:t>Recovering Data</a:t>
            </a:r>
          </a:p>
          <a:p>
            <a:r>
              <a:rPr lang="en-US" dirty="0" smtClean="0"/>
              <a:t>Recovering Windows Server 2008 R2 Components</a:t>
            </a:r>
          </a:p>
          <a:p>
            <a:r>
              <a:rPr lang="en-US" dirty="0" smtClean="0"/>
              <a:t>Recovering Servers</a:t>
            </a:r>
          </a:p>
          <a:p>
            <a:r>
              <a:rPr lang="en-US" dirty="0" smtClean="0"/>
              <a:t>Recovering Sites</a:t>
            </a:r>
          </a:p>
        </p:txBody>
      </p:sp>
    </p:spTree>
    <p:extLst>
      <p:ext uri="{BB962C8B-B14F-4D97-AF65-F5344CB8AC3E}">
        <p14:creationId xmlns:p14="http://schemas.microsoft.com/office/powerpoint/2010/main" val="18722716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Recovery</a:t>
            </a:r>
            <a:endParaRPr lang="en-US" dirty="0"/>
          </a:p>
        </p:txBody>
      </p:sp>
      <p:sp>
        <p:nvSpPr>
          <p:cNvPr id="4" name="AutoShape 12"/>
          <p:cNvSpPr>
            <a:spLocks noChangeArrowheads="1"/>
          </p:cNvSpPr>
          <p:nvPr/>
        </p:nvSpPr>
        <p:spPr bwMode="auto">
          <a:xfrm>
            <a:off x="220663" y="928048"/>
            <a:ext cx="8705850" cy="523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6"/>
          <p:cNvSpPr>
            <a:spLocks noChangeArrowheads="1"/>
          </p:cNvSpPr>
          <p:nvPr/>
        </p:nvSpPr>
        <p:spPr bwMode="auto">
          <a:xfrm>
            <a:off x="852487" y="996039"/>
            <a:ext cx="7250113" cy="1882378"/>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Where to recover?</a:t>
            </a:r>
          </a:p>
          <a:p>
            <a:pPr marL="174625" indent="-174625">
              <a:lnSpc>
                <a:spcPct val="90000"/>
              </a:lnSpc>
              <a:spcBef>
                <a:spcPct val="70000"/>
              </a:spcBef>
              <a:buClr>
                <a:schemeClr val="hlink"/>
              </a:buClr>
              <a:buSzPct val="90000"/>
              <a:buFontTx/>
              <a:buChar char="•"/>
            </a:pPr>
            <a:r>
              <a:rPr lang="en-US" sz="2000" b="0" dirty="0" smtClean="0"/>
              <a:t>Original hardware</a:t>
            </a:r>
          </a:p>
          <a:p>
            <a:pPr marL="174625" indent="-174625">
              <a:lnSpc>
                <a:spcPct val="90000"/>
              </a:lnSpc>
              <a:spcBef>
                <a:spcPct val="70000"/>
              </a:spcBef>
              <a:buClr>
                <a:schemeClr val="hlink"/>
              </a:buClr>
              <a:buSzPct val="90000"/>
              <a:buFontTx/>
              <a:buChar char="•"/>
            </a:pPr>
            <a:r>
              <a:rPr lang="en-US" sz="2000" b="0" dirty="0" smtClean="0"/>
              <a:t>Replacement hardware</a:t>
            </a:r>
          </a:p>
          <a:p>
            <a:pPr marL="174625" indent="-174625">
              <a:lnSpc>
                <a:spcPct val="90000"/>
              </a:lnSpc>
              <a:spcBef>
                <a:spcPct val="70000"/>
              </a:spcBef>
              <a:buClr>
                <a:schemeClr val="hlink"/>
              </a:buClr>
              <a:buSzPct val="90000"/>
              <a:buFontTx/>
              <a:buChar char="•"/>
            </a:pPr>
            <a:r>
              <a:rPr lang="en-US" sz="2000" b="0" dirty="0" smtClean="0"/>
              <a:t>Alternate location</a:t>
            </a:r>
          </a:p>
        </p:txBody>
      </p:sp>
      <p:sp>
        <p:nvSpPr>
          <p:cNvPr id="6" name="AutoShape 6"/>
          <p:cNvSpPr>
            <a:spLocks noChangeArrowheads="1"/>
          </p:cNvSpPr>
          <p:nvPr/>
        </p:nvSpPr>
        <p:spPr bwMode="auto">
          <a:xfrm>
            <a:off x="854759" y="4579407"/>
            <a:ext cx="7250113" cy="1380411"/>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How to recover?</a:t>
            </a:r>
          </a:p>
          <a:p>
            <a:pPr marL="174625" indent="-174625">
              <a:lnSpc>
                <a:spcPct val="90000"/>
              </a:lnSpc>
              <a:spcBef>
                <a:spcPct val="70000"/>
              </a:spcBef>
              <a:buClr>
                <a:schemeClr val="hlink"/>
              </a:buClr>
              <a:buSzPct val="90000"/>
              <a:buFontTx/>
              <a:buChar char="•"/>
            </a:pPr>
            <a:r>
              <a:rPr lang="en-US" sz="2000" b="0" dirty="0" smtClean="0"/>
              <a:t>Recover everything</a:t>
            </a:r>
          </a:p>
          <a:p>
            <a:pPr marL="174625" indent="-174625">
              <a:lnSpc>
                <a:spcPct val="90000"/>
              </a:lnSpc>
              <a:spcBef>
                <a:spcPct val="70000"/>
              </a:spcBef>
              <a:buClr>
                <a:schemeClr val="hlink"/>
              </a:buClr>
              <a:buSzPct val="90000"/>
              <a:buFontTx/>
              <a:buChar char="•"/>
            </a:pPr>
            <a:r>
              <a:rPr lang="en-US" sz="2000" b="0" dirty="0" smtClean="0"/>
              <a:t>Limited recovery</a:t>
            </a:r>
          </a:p>
        </p:txBody>
      </p:sp>
      <p:sp>
        <p:nvSpPr>
          <p:cNvPr id="7" name="AutoShape 6"/>
          <p:cNvSpPr>
            <a:spLocks noChangeArrowheads="1"/>
          </p:cNvSpPr>
          <p:nvPr/>
        </p:nvSpPr>
        <p:spPr bwMode="auto">
          <a:xfrm>
            <a:off x="857031" y="3039455"/>
            <a:ext cx="7250113" cy="1380411"/>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When to recover?</a:t>
            </a:r>
          </a:p>
          <a:p>
            <a:pPr marL="174625" indent="-174625">
              <a:lnSpc>
                <a:spcPct val="90000"/>
              </a:lnSpc>
              <a:spcBef>
                <a:spcPct val="70000"/>
              </a:spcBef>
              <a:buClr>
                <a:schemeClr val="hlink"/>
              </a:buClr>
              <a:buSzPct val="90000"/>
              <a:buFontTx/>
              <a:buChar char="•"/>
            </a:pPr>
            <a:r>
              <a:rPr lang="en-US" sz="2000" b="0" dirty="0" smtClean="0"/>
              <a:t>Wait for replacement components</a:t>
            </a:r>
          </a:p>
          <a:p>
            <a:pPr marL="174625" indent="-174625">
              <a:lnSpc>
                <a:spcPct val="90000"/>
              </a:lnSpc>
              <a:spcBef>
                <a:spcPct val="70000"/>
              </a:spcBef>
              <a:buClr>
                <a:schemeClr val="hlink"/>
              </a:buClr>
              <a:buSzPct val="90000"/>
              <a:buFontTx/>
              <a:buChar char="•"/>
            </a:pPr>
            <a:r>
              <a:rPr lang="en-US" sz="2000" b="0" dirty="0" smtClean="0"/>
              <a:t>Recover now to alternate location</a:t>
            </a:r>
          </a:p>
        </p:txBody>
      </p:sp>
    </p:spTree>
    <p:extLst>
      <p:ext uri="{BB962C8B-B14F-4D97-AF65-F5344CB8AC3E}">
        <p14:creationId xmlns:p14="http://schemas.microsoft.com/office/powerpoint/2010/main" val="3137897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Recovering Data</a:t>
            </a:r>
            <a:endParaRPr lang="en-US" dirty="0"/>
          </a:p>
        </p:txBody>
      </p:sp>
      <p:sp>
        <p:nvSpPr>
          <p:cNvPr id="4"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Include the following components in a data recovery strategy:</a:t>
            </a:r>
            <a:endParaRPr lang="en-US" dirty="0">
              <a:cs typeface="Arial" charset="0"/>
            </a:endParaRPr>
          </a:p>
        </p:txBody>
      </p:sp>
      <p:grpSp>
        <p:nvGrpSpPr>
          <p:cNvPr id="6" name="Group 1"/>
          <p:cNvGrpSpPr>
            <a:grpSpLocks/>
          </p:cNvGrpSpPr>
          <p:nvPr/>
        </p:nvGrpSpPr>
        <p:grpSpPr bwMode="auto">
          <a:xfrm>
            <a:off x="495300" y="263683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Volume Shadow Copy: Users recover their data</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179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Recover data to alternate location</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3894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Recover data to original location</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5169646"/>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Volume Recovery</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1690305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Recovering Windows Server 2008 R2 Components</a:t>
            </a:r>
            <a:endParaRPr lang="en-US" dirty="0"/>
          </a:p>
        </p:txBody>
      </p:sp>
      <p:graphicFrame>
        <p:nvGraphicFramePr>
          <p:cNvPr id="4" name="Group 27"/>
          <p:cNvGraphicFramePr>
            <a:graphicFrameLocks noGrp="1"/>
          </p:cNvGraphicFramePr>
          <p:nvPr>
            <p:extLst>
              <p:ext uri="{D42A27DB-BD31-4B8C-83A1-F6EECF244321}">
                <p14:modId xmlns:p14="http://schemas.microsoft.com/office/powerpoint/2010/main" val="3164333405"/>
              </p:ext>
            </p:extLst>
          </p:nvPr>
        </p:nvGraphicFramePr>
        <p:xfrm>
          <a:off x="479425" y="842964"/>
          <a:ext cx="8172450" cy="5557209"/>
        </p:xfrm>
        <a:graphic>
          <a:graphicData uri="http://schemas.openxmlformats.org/drawingml/2006/table">
            <a:tbl>
              <a:tblPr/>
              <a:tblGrid>
                <a:gridCol w="2495787"/>
                <a:gridCol w="5676663"/>
              </a:tblGrid>
              <a:tr h="374503">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rgbClr val="000000"/>
                          </a:solidFill>
                          <a:effectLst/>
                          <a:latin typeface="Verdana" pitchFamily="34" charset="0"/>
                          <a:cs typeface="Arial" charset="0"/>
                        </a:rPr>
                        <a:t>Component</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600" b="1" i="0" u="none" strike="noStrike" cap="none" normalizeH="0" baseline="0" dirty="0" smtClean="0">
                          <a:ln>
                            <a:noFill/>
                          </a:ln>
                          <a:solidFill>
                            <a:schemeClr val="tx1"/>
                          </a:solidFill>
                          <a:effectLst/>
                          <a:latin typeface="Verdana" pitchFamily="34" charset="0"/>
                          <a:cs typeface="Arial" charset="0"/>
                        </a:rPr>
                        <a:t>Recovery Strategy</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E4CD9A"/>
                    </a:solidFill>
                  </a:tcPr>
                </a:tc>
              </a:tr>
              <a:tr h="613004">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DHCP</a:t>
                      </a: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rgbClr val="000000"/>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Restore System State</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Restore manual backup of DHCP database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136291">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Certificate Services</a:t>
                      </a:r>
                      <a:endParaRPr kumimoji="0" lang="en-GB" sz="1400" b="1" i="0" u="none" strike="noStrike" cap="none" normalizeH="0" baseline="0" dirty="0" smtClean="0">
                        <a:ln>
                          <a:noFill/>
                        </a:ln>
                        <a:solidFill>
                          <a:srgbClr val="000000"/>
                        </a:solidFill>
                        <a:effectLst/>
                        <a:latin typeface="Verdana" pitchFamily="34" charset="0"/>
                        <a:cs typeface="Arial" charset="0"/>
                      </a:endParaRPr>
                    </a:p>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endParaRPr kumimoji="0" lang="en-US" sz="1400" b="1" i="0" u="none" strike="noStrike" cap="none" normalizeH="0" baseline="0" dirty="0" smtClean="0">
                        <a:ln>
                          <a:noFill/>
                        </a:ln>
                        <a:solidFill>
                          <a:schemeClr val="tx1"/>
                        </a:solidFill>
                        <a:effectLst/>
                        <a:latin typeface="Verdana" pitchFamily="34" charset="0"/>
                        <a:cs typeface="Arial" charset="0"/>
                      </a:endParaRP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 recovers AD CS database and security configuration</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Certificate Templates stored in AD</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Manual restore of AD CS database from console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947908">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IIS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 </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File and Folder recovery for sites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Appcmd.exe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533200">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Network Policy and Access Services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801387">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DNS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AD Integrated Zones replicate back from Active Directory</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System State recovers zone data</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r h="1083306">
                <a:tc>
                  <a:txBody>
                    <a:bodyPr/>
                    <a:lstStyle/>
                    <a:p>
                      <a:pPr marL="0" marR="0" lvl="0" indent="0" algn="l" defTabSz="914400" rtl="0" eaLnBrk="0" fontAlgn="base" latinLnBrk="0" hangingPunct="0">
                        <a:lnSpc>
                          <a:spcPct val="90000"/>
                        </a:lnSpc>
                        <a:spcBef>
                          <a:spcPct val="70000"/>
                        </a:spcBef>
                        <a:spcAft>
                          <a:spcPct val="0"/>
                        </a:spcAft>
                        <a:buClr>
                          <a:schemeClr val="hlink"/>
                        </a:buClr>
                        <a:buSzPct val="90000"/>
                        <a:buFontTx/>
                        <a:buNone/>
                        <a:tabLst/>
                      </a:pPr>
                      <a:r>
                        <a:rPr kumimoji="0" lang="en-US" sz="1400" b="1" i="0" u="none" strike="noStrike" cap="none" normalizeH="0" baseline="0" dirty="0" smtClean="0">
                          <a:ln>
                            <a:noFill/>
                          </a:ln>
                          <a:solidFill>
                            <a:srgbClr val="000000"/>
                          </a:solidFill>
                          <a:effectLst/>
                          <a:latin typeface="Verdana" pitchFamily="34" charset="0"/>
                          <a:cs typeface="Arial" charset="0"/>
                        </a:rPr>
                        <a:t>File and Print Services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rgbClr val="F2E7CE"/>
                    </a:solidFill>
                  </a:tcPr>
                </a:tc>
                <a:tc>
                  <a:txBody>
                    <a:bodyPr/>
                    <a:lstStyle/>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Important to recover permissions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Recover individual folders</a:t>
                      </a:r>
                    </a:p>
                    <a:p>
                      <a:pPr marL="115888" marR="0" lvl="0" indent="-115888" algn="l" defTabSz="914400" rtl="0" eaLnBrk="0" fontAlgn="base" latinLnBrk="0" hangingPunct="0">
                        <a:lnSpc>
                          <a:spcPct val="90000"/>
                        </a:lnSpc>
                        <a:spcBef>
                          <a:spcPct val="70000"/>
                        </a:spcBef>
                        <a:spcAft>
                          <a:spcPct val="0"/>
                        </a:spcAft>
                        <a:buClr>
                          <a:schemeClr val="hlink"/>
                        </a:buClr>
                        <a:buSzPct val="90000"/>
                        <a:buFontTx/>
                        <a:buChar char="•"/>
                        <a:tabLst/>
                      </a:pPr>
                      <a:r>
                        <a:rPr kumimoji="0" lang="en-US" sz="1400" b="1" i="0" u="none" strike="noStrike" cap="none" normalizeH="0" baseline="0" dirty="0" smtClean="0">
                          <a:ln>
                            <a:noFill/>
                          </a:ln>
                          <a:solidFill>
                            <a:schemeClr val="tx1"/>
                          </a:solidFill>
                          <a:effectLst/>
                          <a:latin typeface="Verdana" pitchFamily="34" charset="0"/>
                          <a:cs typeface="Arial" charset="0"/>
                        </a:rPr>
                        <a:t>Need to re-create shares</a:t>
                      </a:r>
                    </a:p>
                  </a:txBody>
                  <a:tcPr marT="45725" marB="45725" horzOverflow="overflow">
                    <a:lnL w="12700" cap="flat" cmpd="sng" algn="ctr">
                      <a:solidFill>
                        <a:srgbClr val="E4CD9A"/>
                      </a:solidFill>
                      <a:prstDash val="solid"/>
                      <a:round/>
                      <a:headEnd type="none" w="med" len="med"/>
                      <a:tailEnd type="none" w="med" len="med"/>
                    </a:lnL>
                    <a:lnR w="12700" cap="flat" cmpd="sng" algn="ctr">
                      <a:solidFill>
                        <a:srgbClr val="E4CD9A"/>
                      </a:solidFill>
                      <a:prstDash val="solid"/>
                      <a:round/>
                      <a:headEnd type="none" w="med" len="med"/>
                      <a:tailEnd type="none" w="med" len="med"/>
                    </a:lnR>
                    <a:lnT w="12700" cap="flat" cmpd="sng" algn="ctr">
                      <a:solidFill>
                        <a:srgbClr val="E4CD9A"/>
                      </a:solidFill>
                      <a:prstDash val="solid"/>
                      <a:round/>
                      <a:headEnd type="none" w="med" len="med"/>
                      <a:tailEnd type="none" w="med" len="med"/>
                    </a:lnT>
                    <a:lnB w="12700" cap="flat" cmpd="sng" algn="ctr">
                      <a:solidFill>
                        <a:srgbClr val="E4CD9A"/>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2944395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Recovering Servers</a:t>
            </a:r>
            <a:endParaRPr lang="en-US" dirty="0"/>
          </a:p>
        </p:txBody>
      </p:sp>
      <p:sp>
        <p:nvSpPr>
          <p:cNvPr id="4"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Server recovery locations:</a:t>
            </a:r>
            <a:endParaRPr lang="en-US" dirty="0">
              <a:cs typeface="Arial" charset="0"/>
            </a:endParaRPr>
          </a:p>
        </p:txBody>
      </p:sp>
      <p:grpSp>
        <p:nvGrpSpPr>
          <p:cNvPr id="6" name="Group 1"/>
          <p:cNvGrpSpPr>
            <a:grpSpLocks/>
          </p:cNvGrpSpPr>
          <p:nvPr/>
        </p:nvGrpSpPr>
        <p:grpSpPr bwMode="auto">
          <a:xfrm>
            <a:off x="495300" y="263683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Original host: Bare Metal Recovery</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179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New host: Bare Metal Recovery</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3894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Hyper-V Server: Virtual Machine Recovery</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5183294"/>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Alternate boot-to-VHD (Windows Server 2008 R2 only)</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447809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Recovering Sites</a:t>
            </a:r>
            <a:endParaRPr lang="en-US" dirty="0"/>
          </a:p>
        </p:txBody>
      </p:sp>
      <p:sp>
        <p:nvSpPr>
          <p:cNvPr id="4" name="AutoShape 12"/>
          <p:cNvSpPr>
            <a:spLocks noChangeArrowheads="1"/>
          </p:cNvSpPr>
          <p:nvPr/>
        </p:nvSpPr>
        <p:spPr bwMode="auto">
          <a:xfrm>
            <a:off x="220663" y="1870496"/>
            <a:ext cx="8705850" cy="457124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5" name="Group 1"/>
          <p:cNvGrpSpPr>
            <a:grpSpLocks/>
          </p:cNvGrpSpPr>
          <p:nvPr/>
        </p:nvGrpSpPr>
        <p:grpSpPr bwMode="auto">
          <a:xfrm>
            <a:off x="495300" y="2254694"/>
            <a:ext cx="8064500"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Provision with appropriate hardware</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3135756"/>
            <a:ext cx="8064500"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Hyper-V </a:t>
              </a:r>
              <a:r>
                <a:rPr lang="en-GB" dirty="0"/>
                <a:t>v</a:t>
              </a:r>
              <a:r>
                <a:rPr lang="en-GB" dirty="0" smtClean="0"/>
                <a:t>irtual </a:t>
              </a:r>
              <a:r>
                <a:rPr lang="en-GB" dirty="0"/>
                <a:t>e</a:t>
              </a:r>
              <a:r>
                <a:rPr lang="en-GB" dirty="0" smtClean="0"/>
                <a:t>nvironment</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4007294"/>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Restored clients and servers as hosted VMs</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18"/>
          <p:cNvGrpSpPr>
            <a:grpSpLocks/>
          </p:cNvGrpSpPr>
          <p:nvPr/>
        </p:nvGrpSpPr>
        <p:grpSpPr bwMode="auto">
          <a:xfrm>
            <a:off x="497572" y="4801150"/>
            <a:ext cx="8064500"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Remote desktop virtualization host</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17" name="AutoShape 4"/>
          <p:cNvSpPr>
            <a:spLocks noChangeArrowheads="1"/>
          </p:cNvSpPr>
          <p:nvPr/>
        </p:nvSpPr>
        <p:spPr bwMode="auto">
          <a:xfrm>
            <a:off x="214313" y="867482"/>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Dedicated Disaster Recovery Sites</a:t>
            </a:r>
            <a:endParaRPr lang="en-US" dirty="0">
              <a:cs typeface="Arial" charset="0"/>
            </a:endParaRPr>
          </a:p>
        </p:txBody>
      </p:sp>
      <p:grpSp>
        <p:nvGrpSpPr>
          <p:cNvPr id="18" name="Group 18"/>
          <p:cNvGrpSpPr>
            <a:grpSpLocks/>
          </p:cNvGrpSpPr>
          <p:nvPr/>
        </p:nvGrpSpPr>
        <p:grpSpPr bwMode="auto">
          <a:xfrm>
            <a:off x="486196" y="5581358"/>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Cloud-based </a:t>
              </a:r>
              <a:r>
                <a:rPr lang="en-GB" dirty="0"/>
                <a:t>d</a:t>
              </a:r>
              <a:r>
                <a:rPr lang="en-GB" dirty="0" smtClean="0"/>
                <a:t>isaster recovery sites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4084952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4"/>
          <p:cNvSpPr>
            <a:spLocks noGrp="1" noChangeArrowheads="1"/>
          </p:cNvSpPr>
          <p:nvPr>
            <p:ph type="title"/>
          </p:nvPr>
        </p:nvSpPr>
        <p:spPr/>
        <p:txBody>
          <a:bodyPr/>
          <a:lstStyle/>
          <a:p>
            <a:r>
              <a:rPr lang="en-US" dirty="0" smtClean="0"/>
              <a:t>Lab: Backing Up and Restoring from VHD</a:t>
            </a:r>
          </a:p>
        </p:txBody>
      </p:sp>
      <p:sp>
        <p:nvSpPr>
          <p:cNvPr id="12291" name="Rectangle 65"/>
          <p:cNvSpPr>
            <a:spLocks noGrp="1" noChangeArrowheads="1"/>
          </p:cNvSpPr>
          <p:nvPr>
            <p:ph type="body" idx="1"/>
          </p:nvPr>
        </p:nvSpPr>
        <p:spPr>
          <a:xfrm>
            <a:off x="458788" y="992188"/>
            <a:ext cx="7989176" cy="4386262"/>
          </a:xfrm>
        </p:spPr>
        <p:txBody>
          <a:bodyPr/>
          <a:lstStyle/>
          <a:p>
            <a:r>
              <a:rPr lang="en-US" dirty="0" smtClean="0"/>
              <a:t>Exercise 1: Contoso Disaster Recovery Plan</a:t>
            </a:r>
          </a:p>
          <a:p>
            <a:r>
              <a:rPr lang="en-US" dirty="0" smtClean="0"/>
              <a:t>Exercise 2: Configuring </a:t>
            </a:r>
            <a:r>
              <a:rPr lang="en-US" dirty="0"/>
              <a:t>N</a:t>
            </a:r>
            <a:r>
              <a:rPr lang="en-US" dirty="0" smtClean="0"/>
              <a:t>etwork </a:t>
            </a:r>
            <a:r>
              <a:rPr lang="en-US" dirty="0"/>
              <a:t>B</a:t>
            </a:r>
            <a:r>
              <a:rPr lang="en-US" dirty="0" smtClean="0"/>
              <a:t>ackup with Windows Server Backup</a:t>
            </a:r>
          </a:p>
          <a:p>
            <a:r>
              <a:rPr lang="en-US" dirty="0" smtClean="0"/>
              <a:t>Exercise 3: Mounting Backup VHD and Extracting Data</a:t>
            </a:r>
          </a:p>
          <a:p>
            <a:r>
              <a:rPr lang="en-US" dirty="0"/>
              <a:t>Exercise </a:t>
            </a:r>
            <a:r>
              <a:rPr lang="en-US" dirty="0" smtClean="0"/>
              <a:t>4: Configuring NYC-SVR1 to Boot from Backup VHD</a:t>
            </a:r>
            <a:endParaRPr lang="en-US" dirty="0"/>
          </a:p>
          <a:p>
            <a:endParaRPr lang="en-US" dirty="0" smtClean="0"/>
          </a:p>
        </p:txBody>
      </p:sp>
      <p:sp>
        <p:nvSpPr>
          <p:cNvPr id="12292" name="Rectangle 29"/>
          <p:cNvSpPr>
            <a:spLocks noChangeArrowheads="1"/>
          </p:cNvSpPr>
          <p:nvPr/>
        </p:nvSpPr>
        <p:spPr bwMode="auto">
          <a:xfrm>
            <a:off x="479425" y="3057796"/>
            <a:ext cx="4503738" cy="401638"/>
          </a:xfrm>
          <a:prstGeom prst="rect">
            <a:avLst/>
          </a:prstGeom>
          <a:noFill/>
          <a:ln w="9525">
            <a:noFill/>
            <a:miter lim="800000"/>
            <a:headEnd/>
            <a:tailEnd/>
          </a:ln>
        </p:spPr>
        <p:txBody>
          <a:bodyPr lIns="0" tIns="0" rIns="0" bIns="0" anchor="b"/>
          <a:lstStyle/>
          <a:p>
            <a:pPr>
              <a:lnSpc>
                <a:spcPct val="90000"/>
              </a:lnSpc>
              <a:spcBef>
                <a:spcPct val="70000"/>
              </a:spcBef>
              <a:buClr>
                <a:schemeClr val="hlink"/>
              </a:buClr>
              <a:buSzPct val="90000"/>
              <a:tabLst>
                <a:tab pos="2176463" algn="l"/>
              </a:tabLst>
            </a:pPr>
            <a:r>
              <a:rPr lang="en-US" sz="1900" b="0" dirty="0"/>
              <a:t>Logon information</a:t>
            </a:r>
          </a:p>
        </p:txBody>
      </p:sp>
      <p:graphicFrame>
        <p:nvGraphicFramePr>
          <p:cNvPr id="776322" name="Group 130"/>
          <p:cNvGraphicFramePr>
            <a:graphicFrameLocks noGrp="1"/>
          </p:cNvGraphicFramePr>
          <p:nvPr>
            <p:extLst>
              <p:ext uri="{D42A27DB-BD31-4B8C-83A1-F6EECF244321}">
                <p14:modId xmlns:p14="http://schemas.microsoft.com/office/powerpoint/2010/main" val="367700207"/>
              </p:ext>
            </p:extLst>
          </p:nvPr>
        </p:nvGraphicFramePr>
        <p:xfrm>
          <a:off x="458788" y="3514765"/>
          <a:ext cx="7523678" cy="2302366"/>
        </p:xfrm>
        <a:graphic>
          <a:graphicData uri="http://schemas.openxmlformats.org/drawingml/2006/table">
            <a:tbl>
              <a:tblPr>
                <a:tableStyleId>{284E427A-3D55-4303-BF80-6455036E1DE7}</a:tableStyleId>
              </a:tblPr>
              <a:tblGrid>
                <a:gridCol w="3761839"/>
                <a:gridCol w="3761839"/>
              </a:tblGrid>
              <a:tr h="1357486">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b="0" i="0" u="none" strike="noStrike" cap="none" normalizeH="0" baseline="0" dirty="0" smtClean="0">
                          <a:ln>
                            <a:noFill/>
                          </a:ln>
                          <a:solidFill>
                            <a:schemeClr val="dk1"/>
                          </a:solidFill>
                          <a:effectLst/>
                          <a:latin typeface="+mn-lt"/>
                        </a:rPr>
                        <a:t>6430C-NYC-DC1</a:t>
                      </a:r>
                      <a:br>
                        <a:rPr kumimoji="0" lang="en-US" sz="2000" b="0" i="0" u="none" strike="noStrike" cap="none" normalizeH="0" baseline="0" dirty="0" smtClean="0">
                          <a:ln>
                            <a:noFill/>
                          </a:ln>
                          <a:solidFill>
                            <a:schemeClr val="dk1"/>
                          </a:solidFill>
                          <a:effectLst/>
                          <a:latin typeface="+mn-lt"/>
                        </a:rPr>
                      </a:br>
                      <a:r>
                        <a:rPr kumimoji="0" lang="en-US" sz="2000" b="0" i="0" u="none" strike="noStrike" cap="none" normalizeH="0" baseline="0" dirty="0" smtClean="0">
                          <a:ln>
                            <a:noFill/>
                          </a:ln>
                          <a:solidFill>
                            <a:schemeClr val="dk1"/>
                          </a:solidFill>
                          <a:effectLst/>
                          <a:latin typeface="+mn-lt"/>
                        </a:rPr>
                        <a:t>6430C-NYC-SVR1</a:t>
                      </a:r>
                    </a:p>
                  </a:txBody>
                  <a:tcPr marT="91440" marB="91440" anchor="ctr" horzOverflow="overflow"/>
                </a:tc>
              </a:tr>
              <a:tr h="414771">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User name</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2000" u="none" strike="noStrike" cap="none" normalizeH="0" baseline="0" smtClean="0">
                          <a:ln>
                            <a:noFill/>
                          </a:ln>
                          <a:effectLst/>
                        </a:rPr>
                        <a:t>Contoso\Administrator</a:t>
                      </a:r>
                      <a:endParaRPr kumimoji="0" lang="en-US" sz="2000" b="0" i="0" u="none" strike="noStrike" cap="none" normalizeH="0" baseline="0" smtClean="0">
                        <a:ln>
                          <a:noFill/>
                        </a:ln>
                        <a:solidFill>
                          <a:srgbClr val="3E8CC6"/>
                        </a:solidFill>
                        <a:effectLst/>
                        <a:latin typeface="Verdana" pitchFamily="34" charset="0"/>
                      </a:endParaRPr>
                    </a:p>
                  </a:txBody>
                  <a:tcPr marT="91440" marB="91440" anchor="ctr" horzOverflow="overflow"/>
                </a:tc>
              </a:tr>
              <a:tr h="44242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2000" u="none" strike="noStrike" cap="none" normalizeH="0" baseline="0" smtClean="0">
                          <a:ln>
                            <a:noFill/>
                          </a:ln>
                          <a:effectLst/>
                        </a:rPr>
                        <a:t>Password</a:t>
                      </a:r>
                      <a:endParaRPr kumimoji="0" lang="en-US" sz="2000" b="0" i="0" u="none" strike="noStrike" cap="none" normalizeH="0" baseline="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
        <p:nvSpPr>
          <p:cNvPr id="12294" name="Rectangle 131"/>
          <p:cNvSpPr>
            <a:spLocks noChangeArrowheads="1"/>
          </p:cNvSpPr>
          <p:nvPr/>
        </p:nvSpPr>
        <p:spPr bwMode="auto">
          <a:xfrm>
            <a:off x="458788" y="6132513"/>
            <a:ext cx="4033837" cy="336550"/>
          </a:xfrm>
          <a:prstGeom prst="rect">
            <a:avLst/>
          </a:prstGeom>
          <a:noFill/>
          <a:ln w="9525" algn="ctr">
            <a:noFill/>
            <a:miter lim="800000"/>
            <a:headEnd/>
            <a:tailEnd/>
          </a:ln>
        </p:spPr>
        <p:txBody>
          <a:bodyPr>
            <a:spAutoFit/>
          </a:bodyPr>
          <a:lstStyle/>
          <a:p>
            <a:pPr eaLnBrk="0" hangingPunct="0"/>
            <a:r>
              <a:rPr lang="en-US" sz="1600"/>
              <a:t>Estimated time: </a:t>
            </a:r>
            <a:r>
              <a:rPr lang="en-US" altLang="ko-KR" sz="1600" smtClean="0">
                <a:solidFill>
                  <a:srgbClr val="FF0000"/>
                </a:solidFill>
                <a:ea typeface="굴림" pitchFamily="34" charset="-127"/>
              </a:rPr>
              <a:t>60</a:t>
            </a:r>
            <a:r>
              <a:rPr lang="en-US" sz="1600" smtClean="0"/>
              <a:t> </a:t>
            </a:r>
            <a:r>
              <a:rPr lang="en-US" sz="1600"/>
              <a:t>minutes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6"/>
          <p:cNvSpPr>
            <a:spLocks noGrp="1" noChangeArrowheads="1"/>
          </p:cNvSpPr>
          <p:nvPr>
            <p:ph type="title"/>
          </p:nvPr>
        </p:nvSpPr>
        <p:spPr/>
        <p:txBody>
          <a:bodyPr/>
          <a:lstStyle/>
          <a:p>
            <a:r>
              <a:rPr lang="en-US" smtClean="0"/>
              <a:t>Lab Scenario</a:t>
            </a:r>
          </a:p>
        </p:txBody>
      </p:sp>
      <p:sp>
        <p:nvSpPr>
          <p:cNvPr id="13315" name="Rectangle 27"/>
          <p:cNvSpPr>
            <a:spLocks noGrp="1" noChangeArrowheads="1"/>
          </p:cNvSpPr>
          <p:nvPr>
            <p:ph type="body" idx="1"/>
          </p:nvPr>
        </p:nvSpPr>
        <p:spPr/>
        <p:txBody>
          <a:bodyPr/>
          <a:lstStyle/>
          <a:p>
            <a:pPr marL="0" indent="0">
              <a:buNone/>
            </a:pPr>
            <a:r>
              <a:rPr lang="en-US" dirty="0" err="1" smtClean="0"/>
              <a:t>Contoso</a:t>
            </a:r>
            <a:r>
              <a:rPr lang="en-US" dirty="0" smtClean="0"/>
              <a:t>, Ltd. is a medium-sized organization with its head office in Melbourne, Australia, and two branch offices. The organization employs 300 people, of which 200 are located at its head office, and 50 people work at each of the two branch offices.</a:t>
            </a:r>
          </a:p>
          <a:p>
            <a:pPr marL="0" indent="0">
              <a:buNone/>
            </a:pPr>
            <a:r>
              <a:rPr lang="en-US" dirty="0" smtClean="0"/>
              <a:t>You have been asked to generate a disaster recovery plan for the </a:t>
            </a:r>
            <a:r>
              <a:rPr lang="en-US" dirty="0" err="1" smtClean="0"/>
              <a:t>Contoso</a:t>
            </a:r>
            <a:r>
              <a:rPr lang="en-US" dirty="0" smtClean="0"/>
              <a:t> Windows Server 2008 R2 deployment.</a:t>
            </a:r>
          </a:p>
          <a:p>
            <a:pPr marL="0" indent="0">
              <a:buNone/>
            </a:pPr>
            <a:endParaRPr lang="en-US" dirty="0"/>
          </a:p>
          <a:p>
            <a:pPr marL="0" indent="0">
              <a:buNone/>
            </a:pPr>
            <a:endParaRPr lang="en-US" dirty="0"/>
          </a:p>
          <a:p>
            <a:pPr marL="0" indent="0">
              <a:buNone/>
            </a:pP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Module Review and Takeaways</a:t>
            </a:r>
          </a:p>
        </p:txBody>
      </p:sp>
      <p:sp>
        <p:nvSpPr>
          <p:cNvPr id="17411" name="Rectangle 3"/>
          <p:cNvSpPr>
            <a:spLocks noGrp="1" noChangeArrowheads="1"/>
          </p:cNvSpPr>
          <p:nvPr>
            <p:ph type="body" idx="1"/>
          </p:nvPr>
        </p:nvSpPr>
        <p:spPr/>
        <p:txBody>
          <a:bodyPr/>
          <a:lstStyle/>
          <a:p>
            <a:r>
              <a:rPr lang="en-US" dirty="0" smtClean="0">
                <a:solidFill>
                  <a:schemeClr val="hlink"/>
                </a:solidFill>
              </a:rPr>
              <a:t>Review Questions</a:t>
            </a:r>
          </a:p>
          <a:p>
            <a:r>
              <a:rPr lang="en-US" dirty="0" smtClean="0">
                <a:solidFill>
                  <a:schemeClr val="hlink"/>
                </a:solidFill>
              </a:rPr>
              <a:t>Common Issues and Troubleshooting Tips</a:t>
            </a:r>
          </a:p>
          <a:p>
            <a:r>
              <a:rPr lang="en-US" smtClean="0">
                <a:solidFill>
                  <a:schemeClr val="hlink"/>
                </a:solidFill>
              </a:rPr>
              <a:t>Real-World </a:t>
            </a:r>
            <a:r>
              <a:rPr lang="en-US" dirty="0" smtClean="0">
                <a:solidFill>
                  <a:schemeClr val="hlink"/>
                </a:solidFill>
              </a:rPr>
              <a:t>Issues and Scenarios</a:t>
            </a:r>
          </a:p>
          <a:p>
            <a:r>
              <a:rPr lang="en-US" dirty="0" smtClean="0">
                <a:solidFill>
                  <a:schemeClr val="hlink"/>
                </a:solidFill>
              </a:rPr>
              <a:t>Best Practices</a:t>
            </a:r>
          </a:p>
          <a:p>
            <a:r>
              <a:rPr lang="en-US" dirty="0" smtClean="0">
                <a:solidFill>
                  <a:schemeClr val="hlink"/>
                </a:solidFill>
              </a:rPr>
              <a:t>Tools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Lesson 1: Disaster Recovery Concepts</a:t>
            </a:r>
          </a:p>
        </p:txBody>
      </p:sp>
      <p:sp>
        <p:nvSpPr>
          <p:cNvPr id="6147" name="Rectangle 3"/>
          <p:cNvSpPr>
            <a:spLocks noGrp="1" noChangeArrowheads="1"/>
          </p:cNvSpPr>
          <p:nvPr>
            <p:ph type="body" idx="1"/>
          </p:nvPr>
        </p:nvSpPr>
        <p:spPr/>
        <p:txBody>
          <a:bodyPr/>
          <a:lstStyle/>
          <a:p>
            <a:r>
              <a:rPr lang="en-US" dirty="0" smtClean="0"/>
              <a:t>Planning backup across the enterprise</a:t>
            </a:r>
          </a:p>
          <a:p>
            <a:r>
              <a:rPr lang="en-US" dirty="0" smtClean="0"/>
              <a:t>Service Level Agreements</a:t>
            </a:r>
          </a:p>
          <a:p>
            <a:r>
              <a:rPr lang="en-US" dirty="0" smtClean="0"/>
              <a:t>Enterprise Disaster </a:t>
            </a:r>
            <a:r>
              <a:rPr lang="en-US" dirty="0"/>
              <a:t>R</a:t>
            </a:r>
            <a:r>
              <a:rPr lang="en-US" dirty="0" smtClean="0"/>
              <a:t>ecovery </a:t>
            </a:r>
            <a:r>
              <a:rPr lang="en-US" dirty="0"/>
              <a:t>S</a:t>
            </a:r>
            <a:r>
              <a:rPr lang="en-US" dirty="0" smtClean="0"/>
              <a:t>trategies</a:t>
            </a:r>
          </a:p>
          <a:p>
            <a:r>
              <a:rPr lang="en-US" dirty="0"/>
              <a:t>Backup Capacity</a:t>
            </a:r>
          </a:p>
          <a:p>
            <a:r>
              <a:rPr lang="en-US" smtClean="0"/>
              <a:t>Planning </a:t>
            </a:r>
            <a:r>
              <a:rPr lang="en-US" dirty="0" smtClean="0"/>
              <a:t>Backup Security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Backup Across the Enterprise</a:t>
            </a:r>
            <a:endParaRPr lang="en-US" dirty="0"/>
          </a:p>
        </p:txBody>
      </p:sp>
      <p:sp>
        <p:nvSpPr>
          <p:cNvPr id="4" name="AutoShape 12"/>
          <p:cNvSpPr>
            <a:spLocks noChangeArrowheads="1"/>
          </p:cNvSpPr>
          <p:nvPr/>
        </p:nvSpPr>
        <p:spPr bwMode="auto">
          <a:xfrm>
            <a:off x="220663" y="2074460"/>
            <a:ext cx="8705850" cy="4353636"/>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When planning backup across the enterprise:</a:t>
            </a:r>
            <a:endParaRPr lang="en-US" dirty="0">
              <a:cs typeface="Arial" charset="0"/>
            </a:endParaRPr>
          </a:p>
        </p:txBody>
      </p:sp>
      <p:grpSp>
        <p:nvGrpSpPr>
          <p:cNvPr id="6" name="Group 1"/>
          <p:cNvGrpSpPr>
            <a:grpSpLocks/>
          </p:cNvGrpSpPr>
          <p:nvPr/>
        </p:nvGrpSpPr>
        <p:grpSpPr bwMode="auto">
          <a:xfrm>
            <a:off x="495300" y="222739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Ensure that critical servers are backed up</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10846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Ensure that critical data is backed up</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397999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Verify that data has been backed up</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4773854"/>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Store backups securely</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486196" y="5540414"/>
            <a:ext cx="8064500" cy="641350"/>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Adhere to the compliance and </a:t>
              </a:r>
              <a:r>
                <a:rPr lang="en-GB" dirty="0"/>
                <a:t>r</a:t>
              </a:r>
              <a:r>
                <a:rPr lang="en-GB" dirty="0" smtClean="0"/>
                <a:t>egulatory requirements</a:t>
              </a:r>
              <a:endParaRPr lang="en-GB"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813201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Level Agreements</a:t>
            </a:r>
            <a:endParaRPr lang="en-US" dirty="0"/>
          </a:p>
        </p:txBody>
      </p:sp>
      <p:sp>
        <p:nvSpPr>
          <p:cNvPr id="4" name="AutoShape 12"/>
          <p:cNvSpPr>
            <a:spLocks noChangeArrowheads="1"/>
          </p:cNvSpPr>
          <p:nvPr/>
        </p:nvSpPr>
        <p:spPr bwMode="auto">
          <a:xfrm>
            <a:off x="220663" y="914400"/>
            <a:ext cx="8705850" cy="523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6"/>
          <p:cNvSpPr>
            <a:spLocks noChangeArrowheads="1"/>
          </p:cNvSpPr>
          <p:nvPr/>
        </p:nvSpPr>
        <p:spPr bwMode="auto">
          <a:xfrm>
            <a:off x="852487" y="1678439"/>
            <a:ext cx="7250113" cy="1882378"/>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Recovery Point Objective</a:t>
            </a:r>
          </a:p>
          <a:p>
            <a:pPr marL="174625" indent="-174625">
              <a:lnSpc>
                <a:spcPct val="90000"/>
              </a:lnSpc>
              <a:spcBef>
                <a:spcPct val="70000"/>
              </a:spcBef>
              <a:buClr>
                <a:schemeClr val="hlink"/>
              </a:buClr>
              <a:buSzPct val="90000"/>
              <a:buFontTx/>
              <a:buChar char="•"/>
            </a:pPr>
            <a:r>
              <a:rPr lang="en-US" sz="2000" b="0" dirty="0" smtClean="0"/>
              <a:t>Amount of data that can be lost</a:t>
            </a:r>
          </a:p>
          <a:p>
            <a:pPr marL="174625" indent="-174625">
              <a:lnSpc>
                <a:spcPct val="90000"/>
              </a:lnSpc>
              <a:spcBef>
                <a:spcPct val="70000"/>
              </a:spcBef>
              <a:buClr>
                <a:schemeClr val="hlink"/>
              </a:buClr>
              <a:buSzPct val="90000"/>
              <a:buFontTx/>
              <a:buChar char="•"/>
            </a:pPr>
            <a:r>
              <a:rPr lang="en-US" sz="2000" b="0" dirty="0" smtClean="0"/>
              <a:t>Measured in time</a:t>
            </a:r>
          </a:p>
          <a:p>
            <a:pPr marL="174625" indent="-174625">
              <a:lnSpc>
                <a:spcPct val="90000"/>
              </a:lnSpc>
              <a:spcBef>
                <a:spcPct val="70000"/>
              </a:spcBef>
              <a:buClr>
                <a:schemeClr val="hlink"/>
              </a:buClr>
              <a:buSzPct val="90000"/>
              <a:buFontTx/>
              <a:buChar char="•"/>
            </a:pPr>
            <a:r>
              <a:rPr lang="en-US" sz="2000" b="0" dirty="0" smtClean="0"/>
              <a:t>Dependent on backup frequency</a:t>
            </a:r>
          </a:p>
        </p:txBody>
      </p:sp>
      <p:sp>
        <p:nvSpPr>
          <p:cNvPr id="6" name="AutoShape 6"/>
          <p:cNvSpPr>
            <a:spLocks noChangeArrowheads="1"/>
          </p:cNvSpPr>
          <p:nvPr/>
        </p:nvSpPr>
        <p:spPr bwMode="auto">
          <a:xfrm>
            <a:off x="854759" y="3681647"/>
            <a:ext cx="7250113" cy="2384346"/>
          </a:xfrm>
          <a:prstGeom prst="roundRect">
            <a:avLst>
              <a:gd name="adj" fmla="val 4167"/>
            </a:avLst>
          </a:prstGeom>
          <a:solidFill>
            <a:srgbClr val="F2E7CE"/>
          </a:solidFill>
          <a:ln w="9525" algn="ctr">
            <a:solidFill>
              <a:srgbClr val="333333"/>
            </a:solidFill>
            <a:round/>
            <a:headEnd/>
            <a:tailEnd/>
          </a:ln>
        </p:spPr>
        <p:txBody>
          <a:bodyPr anchor="ctr">
            <a:spAutoFit/>
          </a:bodyPr>
          <a:lstStyle/>
          <a:p>
            <a:pPr algn="l">
              <a:lnSpc>
                <a:spcPct val="90000"/>
              </a:lnSpc>
              <a:spcBef>
                <a:spcPct val="70000"/>
              </a:spcBef>
              <a:buClr>
                <a:schemeClr val="hlink"/>
              </a:buClr>
              <a:buSzPct val="90000"/>
            </a:pPr>
            <a:r>
              <a:rPr lang="en-US" sz="2000" dirty="0" smtClean="0"/>
              <a:t>Recovery Time Objective</a:t>
            </a:r>
          </a:p>
          <a:p>
            <a:pPr marL="174625" indent="-174625">
              <a:lnSpc>
                <a:spcPct val="90000"/>
              </a:lnSpc>
              <a:spcBef>
                <a:spcPct val="70000"/>
              </a:spcBef>
              <a:buClr>
                <a:schemeClr val="hlink"/>
              </a:buClr>
              <a:buSzPct val="90000"/>
              <a:buFontTx/>
              <a:buChar char="•"/>
            </a:pPr>
            <a:r>
              <a:rPr lang="en-US" sz="2000" b="0" dirty="0" smtClean="0"/>
              <a:t>How long does it take to perform a recovery</a:t>
            </a:r>
          </a:p>
          <a:p>
            <a:pPr marL="174625" indent="-174625">
              <a:lnSpc>
                <a:spcPct val="90000"/>
              </a:lnSpc>
              <a:spcBef>
                <a:spcPct val="70000"/>
              </a:spcBef>
              <a:buClr>
                <a:schemeClr val="hlink"/>
              </a:buClr>
              <a:buSzPct val="90000"/>
              <a:buFontTx/>
              <a:buChar char="•"/>
            </a:pPr>
            <a:r>
              <a:rPr lang="en-US" sz="2000" b="0" dirty="0" smtClean="0"/>
              <a:t>Measured in time</a:t>
            </a:r>
          </a:p>
          <a:p>
            <a:pPr marL="174625" indent="-174625">
              <a:lnSpc>
                <a:spcPct val="90000"/>
              </a:lnSpc>
              <a:spcBef>
                <a:spcPct val="70000"/>
              </a:spcBef>
              <a:buClr>
                <a:schemeClr val="hlink"/>
              </a:buClr>
              <a:buSzPct val="90000"/>
              <a:buFontTx/>
              <a:buChar char="•"/>
            </a:pPr>
            <a:r>
              <a:rPr lang="en-US" sz="2000" b="0" dirty="0" smtClean="0"/>
              <a:t>Dependent on backup hardware</a:t>
            </a:r>
          </a:p>
          <a:p>
            <a:pPr marL="174625" indent="-174625">
              <a:lnSpc>
                <a:spcPct val="90000"/>
              </a:lnSpc>
              <a:spcBef>
                <a:spcPct val="70000"/>
              </a:spcBef>
              <a:buClr>
                <a:schemeClr val="hlink"/>
              </a:buClr>
              <a:buSzPct val="90000"/>
              <a:buFontTx/>
              <a:buChar char="•"/>
            </a:pPr>
            <a:r>
              <a:rPr lang="en-US" sz="2000" b="0" dirty="0" smtClean="0"/>
              <a:t>Dependent on type of failure</a:t>
            </a:r>
          </a:p>
        </p:txBody>
      </p:sp>
      <p:sp>
        <p:nvSpPr>
          <p:cNvPr id="7" name="AutoShape 4"/>
          <p:cNvSpPr>
            <a:spLocks noChangeArrowheads="1"/>
          </p:cNvSpPr>
          <p:nvPr/>
        </p:nvSpPr>
        <p:spPr bwMode="auto">
          <a:xfrm>
            <a:off x="682377" y="1017610"/>
            <a:ext cx="7630923" cy="592589"/>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Data Protection SLAs are built by using the following:</a:t>
            </a:r>
            <a:endParaRPr lang="en-US" dirty="0">
              <a:cs typeface="Arial" charset="0"/>
            </a:endParaRPr>
          </a:p>
        </p:txBody>
      </p:sp>
    </p:spTree>
    <p:extLst>
      <p:ext uri="{BB962C8B-B14F-4D97-AF65-F5344CB8AC3E}">
        <p14:creationId xmlns:p14="http://schemas.microsoft.com/office/powerpoint/2010/main" val="4292923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Disaster Recovery Strategies</a:t>
            </a:r>
            <a:endParaRPr lang="en-US" dirty="0"/>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pPr>
            <a:r>
              <a:rPr lang="en-US" dirty="0" smtClean="0"/>
              <a:t>A recovery strategy should include the following components:</a:t>
            </a:r>
            <a:endParaRPr lang="en-US" dirty="0"/>
          </a:p>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grpSp>
        <p:nvGrpSpPr>
          <p:cNvPr id="5" name="Group 1"/>
          <p:cNvGrpSpPr>
            <a:grpSpLocks/>
          </p:cNvGrpSpPr>
          <p:nvPr/>
        </p:nvGrpSpPr>
        <p:grpSpPr bwMode="auto">
          <a:xfrm>
            <a:off x="495300" y="1967778"/>
            <a:ext cx="8064500"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Data recovery strategies</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2848840"/>
            <a:ext cx="8064500"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Service recovery strategies</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3720378"/>
            <a:ext cx="8064500"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Full server recovery</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21"/>
          <p:cNvGrpSpPr>
            <a:grpSpLocks/>
          </p:cNvGrpSpPr>
          <p:nvPr/>
        </p:nvGrpSpPr>
        <p:grpSpPr bwMode="auto">
          <a:xfrm>
            <a:off x="495300" y="4568103"/>
            <a:ext cx="8064500"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Site recovery</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7" name="Group 21"/>
          <p:cNvGrpSpPr>
            <a:grpSpLocks/>
          </p:cNvGrpSpPr>
          <p:nvPr/>
        </p:nvGrpSpPr>
        <p:grpSpPr bwMode="auto">
          <a:xfrm>
            <a:off x="497572" y="5361959"/>
            <a:ext cx="8064500" cy="641350"/>
            <a:chOff x="757238" y="4884425"/>
            <a:chExt cx="8064501" cy="641350"/>
          </a:xfrm>
        </p:grpSpPr>
        <p:sp>
          <p:nvSpPr>
            <p:cNvPr id="1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Offsite backup</a:t>
              </a:r>
              <a:endParaRPr lang="en-GB" dirty="0"/>
            </a:p>
          </p:txBody>
        </p:sp>
        <p:sp>
          <p:nvSpPr>
            <p:cNvPr id="1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27299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Capacity</a:t>
            </a:r>
            <a:endParaRPr lang="en-US" dirty="0"/>
          </a:p>
        </p:txBody>
      </p:sp>
      <p:sp>
        <p:nvSpPr>
          <p:cNvPr id="4" name="AutoShape 12"/>
          <p:cNvSpPr>
            <a:spLocks noChangeArrowheads="1"/>
          </p:cNvSpPr>
          <p:nvPr/>
        </p:nvSpPr>
        <p:spPr bwMode="auto">
          <a:xfrm>
            <a:off x="220663" y="1204332"/>
            <a:ext cx="8705850" cy="494723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US" dirty="0"/>
              <a:t>F</a:t>
            </a:r>
            <a:r>
              <a:rPr lang="en-US" dirty="0" smtClean="0"/>
              <a:t>actors that affect </a:t>
            </a:r>
            <a:r>
              <a:rPr lang="en-US" dirty="0"/>
              <a:t>the amount of space that is required to store backup </a:t>
            </a:r>
            <a:r>
              <a:rPr lang="en-US" dirty="0" smtClean="0"/>
              <a:t>data:</a:t>
            </a:r>
            <a:endParaRPr lang="en-GB" dirty="0">
              <a:ea typeface="PMingLiU" pitchFamily="18" charset="-120"/>
            </a:endParaRPr>
          </a:p>
        </p:txBody>
      </p:sp>
      <p:grpSp>
        <p:nvGrpSpPr>
          <p:cNvPr id="5" name="Group 1"/>
          <p:cNvGrpSpPr>
            <a:grpSpLocks/>
          </p:cNvGrpSpPr>
          <p:nvPr/>
        </p:nvGrpSpPr>
        <p:grpSpPr bwMode="auto">
          <a:xfrm>
            <a:off x="495300" y="1967778"/>
            <a:ext cx="8321154" cy="641350"/>
            <a:chOff x="757238" y="4884425"/>
            <a:chExt cx="8064501" cy="641350"/>
          </a:xfrm>
        </p:grpSpPr>
        <p:sp>
          <p:nvSpPr>
            <p:cNvPr id="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Amount of space required to store a backup</a:t>
              </a:r>
              <a:endParaRPr lang="en-GB" dirty="0"/>
            </a:p>
          </p:txBody>
        </p:sp>
        <p:sp>
          <p:nvSpPr>
            <p:cNvPr id="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8" name="Group 15"/>
          <p:cNvGrpSpPr>
            <a:grpSpLocks/>
          </p:cNvGrpSpPr>
          <p:nvPr/>
        </p:nvGrpSpPr>
        <p:grpSpPr bwMode="auto">
          <a:xfrm>
            <a:off x="495300" y="2848840"/>
            <a:ext cx="8321154" cy="641350"/>
            <a:chOff x="757238" y="4884425"/>
            <a:chExt cx="8064501" cy="641350"/>
          </a:xfrm>
        </p:grpSpPr>
        <p:sp>
          <p:nvSpPr>
            <p:cNvPr id="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Amount of space required to store an incremental backup </a:t>
              </a:r>
              <a:endParaRPr lang="en-GB" dirty="0"/>
            </a:p>
          </p:txBody>
        </p:sp>
        <p:sp>
          <p:nvSpPr>
            <p:cNvPr id="10"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1" name="Group 18"/>
          <p:cNvGrpSpPr>
            <a:grpSpLocks/>
          </p:cNvGrpSpPr>
          <p:nvPr/>
        </p:nvGrpSpPr>
        <p:grpSpPr bwMode="auto">
          <a:xfrm>
            <a:off x="495300" y="4375482"/>
            <a:ext cx="8321154" cy="641350"/>
            <a:chOff x="757238" y="4884425"/>
            <a:chExt cx="8064501" cy="641350"/>
          </a:xfrm>
        </p:grpSpPr>
        <p:sp>
          <p:nvSpPr>
            <p:cNvPr id="1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Backup frequency</a:t>
              </a:r>
              <a:endParaRPr lang="en-GB" dirty="0"/>
            </a:p>
          </p:txBody>
        </p:sp>
        <p:sp>
          <p:nvSpPr>
            <p:cNvPr id="1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4" name="Group 21"/>
          <p:cNvGrpSpPr>
            <a:grpSpLocks/>
          </p:cNvGrpSpPr>
          <p:nvPr/>
        </p:nvGrpSpPr>
        <p:grpSpPr bwMode="auto">
          <a:xfrm>
            <a:off x="495300" y="5236855"/>
            <a:ext cx="8321154" cy="641350"/>
            <a:chOff x="757238" y="4884425"/>
            <a:chExt cx="8064501" cy="641350"/>
          </a:xfrm>
        </p:grpSpPr>
        <p:sp>
          <p:nvSpPr>
            <p:cNvPr id="15"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Length of time the backup should be maintained</a:t>
              </a:r>
              <a:endParaRPr lang="en-GB" dirty="0"/>
            </a:p>
          </p:txBody>
        </p:sp>
        <p:sp>
          <p:nvSpPr>
            <p:cNvPr id="16"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7" name="Group 18"/>
          <p:cNvGrpSpPr>
            <a:grpSpLocks/>
          </p:cNvGrpSpPr>
          <p:nvPr/>
        </p:nvGrpSpPr>
        <p:grpSpPr bwMode="auto">
          <a:xfrm>
            <a:off x="497572" y="3572522"/>
            <a:ext cx="8321154" cy="641350"/>
            <a:chOff x="757238" y="4884425"/>
            <a:chExt cx="8064501" cy="641350"/>
          </a:xfrm>
        </p:grpSpPr>
        <p:sp>
          <p:nvSpPr>
            <p:cNvPr id="1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smtClean="0"/>
                <a:t>	   Amount of time required to backup</a:t>
              </a:r>
              <a:endParaRPr lang="en-GB" dirty="0"/>
            </a:p>
          </p:txBody>
        </p:sp>
        <p:sp>
          <p:nvSpPr>
            <p:cNvPr id="1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3868299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Backup Security</a:t>
            </a:r>
            <a:endParaRPr lang="en-US" dirty="0"/>
          </a:p>
        </p:txBody>
      </p:sp>
      <p:sp>
        <p:nvSpPr>
          <p:cNvPr id="4" name="AutoShape 12"/>
          <p:cNvSpPr>
            <a:spLocks noChangeArrowheads="1"/>
          </p:cNvSpPr>
          <p:nvPr/>
        </p:nvSpPr>
        <p:spPr bwMode="auto">
          <a:xfrm>
            <a:off x="220663" y="2184400"/>
            <a:ext cx="8705850" cy="396716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endParaRPr lang="en-GB" dirty="0">
              <a:ea typeface="PMingLiU" pitchFamily="18" charset="-120"/>
            </a:endParaRPr>
          </a:p>
        </p:txBody>
      </p:sp>
      <p:sp>
        <p:nvSpPr>
          <p:cNvPr id="5" name="AutoShape 4"/>
          <p:cNvSpPr>
            <a:spLocks noChangeArrowheads="1"/>
          </p:cNvSpPr>
          <p:nvPr/>
        </p:nvSpPr>
        <p:spPr bwMode="auto">
          <a:xfrm>
            <a:off x="214313" y="108585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GB" dirty="0" smtClean="0"/>
              <a:t>Backups must be kept secure:</a:t>
            </a:r>
            <a:endParaRPr lang="en-US" dirty="0">
              <a:cs typeface="Arial" charset="0"/>
            </a:endParaRPr>
          </a:p>
        </p:txBody>
      </p:sp>
      <p:grpSp>
        <p:nvGrpSpPr>
          <p:cNvPr id="6" name="Group 1"/>
          <p:cNvGrpSpPr>
            <a:grpSpLocks/>
          </p:cNvGrpSpPr>
          <p:nvPr/>
        </p:nvGrpSpPr>
        <p:grpSpPr bwMode="auto">
          <a:xfrm>
            <a:off x="495300" y="2636838"/>
            <a:ext cx="8064500" cy="641350"/>
            <a:chOff x="757238" y="4884425"/>
            <a:chExt cx="8064501" cy="641350"/>
          </a:xfrm>
        </p:grpSpPr>
        <p:sp>
          <p:nvSpPr>
            <p:cNvPr id="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Backups contain all organizational data</a:t>
              </a:r>
              <a:endParaRPr lang="en-GB" dirty="0"/>
            </a:p>
          </p:txBody>
        </p:sp>
        <p:sp>
          <p:nvSpPr>
            <p:cNvPr id="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9" name="Group 15"/>
          <p:cNvGrpSpPr>
            <a:grpSpLocks/>
          </p:cNvGrpSpPr>
          <p:nvPr/>
        </p:nvGrpSpPr>
        <p:grpSpPr bwMode="auto">
          <a:xfrm>
            <a:off x="495300" y="3517900"/>
            <a:ext cx="8064500" cy="641350"/>
            <a:chOff x="757238" y="4884425"/>
            <a:chExt cx="8064501" cy="641350"/>
          </a:xfrm>
        </p:grpSpPr>
        <p:sp>
          <p:nvSpPr>
            <p:cNvPr id="1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Access to backup media means access to all data</a:t>
              </a:r>
              <a:endParaRPr lang="en-GB" dirty="0"/>
            </a:p>
          </p:txBody>
        </p:sp>
        <p:sp>
          <p:nvSpPr>
            <p:cNvPr id="11" name="Rounded Rectangle 8"/>
            <p:cNvSpPr>
              <a:spLocks noChangeArrowheads="1"/>
            </p:cNvSpPr>
            <p:nvPr/>
          </p:nvSpPr>
          <p:spPr bwMode="auto">
            <a:xfrm>
              <a:off x="757238" y="4949513"/>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2" name="Group 18"/>
          <p:cNvGrpSpPr>
            <a:grpSpLocks/>
          </p:cNvGrpSpPr>
          <p:nvPr/>
        </p:nvGrpSpPr>
        <p:grpSpPr bwMode="auto">
          <a:xfrm>
            <a:off x="495300" y="4389438"/>
            <a:ext cx="8064500" cy="641350"/>
            <a:chOff x="757238" y="4884425"/>
            <a:chExt cx="8064501" cy="641350"/>
          </a:xfrm>
        </p:grpSpPr>
        <p:sp>
          <p:nvSpPr>
            <p:cNvPr id="1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Windows Server Backup does not encrypt backups</a:t>
              </a:r>
              <a:endParaRPr lang="en-GB" dirty="0"/>
            </a:p>
          </p:txBody>
        </p:sp>
        <p:sp>
          <p:nvSpPr>
            <p:cNvPr id="1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5" name="Group 18"/>
          <p:cNvGrpSpPr>
            <a:grpSpLocks/>
          </p:cNvGrpSpPr>
          <p:nvPr/>
        </p:nvGrpSpPr>
        <p:grpSpPr bwMode="auto">
          <a:xfrm>
            <a:off x="497572" y="5183294"/>
            <a:ext cx="8064500" cy="641350"/>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dirty="0"/>
                <a:t>	   </a:t>
              </a:r>
              <a:r>
                <a:rPr lang="en-GB" dirty="0" smtClean="0"/>
                <a:t>Keep backup media in a secure location</a:t>
              </a:r>
              <a:endParaRPr lang="en-GB"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725366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Planning Windows Server Backup</a:t>
            </a:r>
            <a:endParaRPr lang="en-US" dirty="0"/>
          </a:p>
        </p:txBody>
      </p:sp>
      <p:sp>
        <p:nvSpPr>
          <p:cNvPr id="3" name="Content Placeholder 2"/>
          <p:cNvSpPr>
            <a:spLocks noGrp="1"/>
          </p:cNvSpPr>
          <p:nvPr>
            <p:ph idx="1"/>
          </p:nvPr>
        </p:nvSpPr>
        <p:spPr/>
        <p:txBody>
          <a:bodyPr/>
          <a:lstStyle/>
          <a:p>
            <a:r>
              <a:rPr lang="en-US" dirty="0" smtClean="0"/>
              <a:t>Windows Server Backup</a:t>
            </a:r>
          </a:p>
          <a:p>
            <a:r>
              <a:rPr lang="en-US" dirty="0" smtClean="0"/>
              <a:t>Windows Server Backup: New Features</a:t>
            </a:r>
          </a:p>
          <a:p>
            <a:r>
              <a:rPr lang="en-US" dirty="0" smtClean="0"/>
              <a:t>Full and Block Level Incremental Backups</a:t>
            </a:r>
          </a:p>
          <a:p>
            <a:r>
              <a:rPr lang="en-US" dirty="0" smtClean="0"/>
              <a:t>Volume </a:t>
            </a:r>
            <a:r>
              <a:rPr lang="en-US" dirty="0" err="1" smtClean="0"/>
              <a:t>Shadowcopy</a:t>
            </a:r>
            <a:r>
              <a:rPr lang="en-US" dirty="0" smtClean="0"/>
              <a:t> Services and Streaming Backup</a:t>
            </a:r>
          </a:p>
          <a:p>
            <a:r>
              <a:rPr lang="en-GB" dirty="0"/>
              <a:t>A</a:t>
            </a:r>
            <a:r>
              <a:rPr lang="en-GB" dirty="0" smtClean="0"/>
              <a:t>dvantages </a:t>
            </a:r>
            <a:r>
              <a:rPr lang="en-GB" dirty="0"/>
              <a:t>and </a:t>
            </a:r>
            <a:r>
              <a:rPr lang="en-GB" dirty="0" smtClean="0"/>
              <a:t>Disadvantages </a:t>
            </a:r>
            <a:r>
              <a:rPr lang="en-GB" dirty="0"/>
              <a:t>of </a:t>
            </a:r>
            <a:r>
              <a:rPr lang="en-US" dirty="0"/>
              <a:t>D</a:t>
            </a:r>
            <a:r>
              <a:rPr lang="en-US" dirty="0" smtClean="0"/>
              <a:t>ata-only </a:t>
            </a:r>
            <a:r>
              <a:rPr lang="en-US" dirty="0"/>
              <a:t>B</a:t>
            </a:r>
            <a:r>
              <a:rPr lang="en-US" dirty="0" smtClean="0"/>
              <a:t>ackup </a:t>
            </a:r>
            <a:r>
              <a:rPr lang="en-US" dirty="0"/>
              <a:t>S</a:t>
            </a:r>
            <a:r>
              <a:rPr lang="en-US" dirty="0" smtClean="0"/>
              <a:t>trategy</a:t>
            </a:r>
          </a:p>
          <a:p>
            <a:r>
              <a:rPr lang="en-US" dirty="0" smtClean="0"/>
              <a:t>Demonstration: Scheduled Filtered Folder Backup</a:t>
            </a:r>
          </a:p>
          <a:p>
            <a:r>
              <a:rPr lang="en-US" dirty="0" smtClean="0"/>
              <a:t>Backing </a:t>
            </a:r>
            <a:r>
              <a:rPr lang="en-US" dirty="0"/>
              <a:t>up Windows Server 2008 </a:t>
            </a:r>
            <a:r>
              <a:rPr lang="en-US" dirty="0" smtClean="0"/>
              <a:t>components</a:t>
            </a:r>
            <a:endParaRPr lang="en-US" dirty="0"/>
          </a:p>
          <a:p>
            <a:r>
              <a:rPr lang="en-US" dirty="0" smtClean="0"/>
              <a:t>Full Server Backup</a:t>
            </a:r>
            <a:endParaRPr lang="en-US" dirty="0"/>
          </a:p>
          <a:p>
            <a:r>
              <a:rPr lang="en-US" dirty="0" smtClean="0"/>
              <a:t>Considerations for an Advanced </a:t>
            </a:r>
            <a:r>
              <a:rPr lang="en-US" dirty="0"/>
              <a:t>Enterprise </a:t>
            </a:r>
            <a:r>
              <a:rPr lang="en-US" dirty="0" smtClean="0"/>
              <a:t>Backup solution</a:t>
            </a:r>
          </a:p>
          <a:p>
            <a:r>
              <a:rPr lang="en-US" dirty="0" smtClean="0"/>
              <a:t>System Center Data Protection Manager 2010</a:t>
            </a:r>
            <a:endParaRPr lang="en-US" dirty="0"/>
          </a:p>
          <a:p>
            <a:endParaRPr lang="en-US" dirty="0"/>
          </a:p>
        </p:txBody>
      </p:sp>
    </p:spTree>
    <p:extLst>
      <p:ext uri="{BB962C8B-B14F-4D97-AF65-F5344CB8AC3E}">
        <p14:creationId xmlns:p14="http://schemas.microsoft.com/office/powerpoint/2010/main" val="2518783032"/>
      </p:ext>
    </p:extLst>
  </p:cSld>
  <p:clrMapOvr>
    <a:masterClrMapping/>
  </p:clrMapOvr>
</p:sld>
</file>

<file path=ppt/theme/theme1.xml><?xml version="1.0" encoding="utf-8"?>
<a:theme xmlns:a="http://schemas.openxmlformats.org/drawingml/2006/main" name="NG_MOC_Core_Modul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Template>
  <TotalTime>0</TotalTime>
  <Words>4403</Words>
  <Application>Microsoft Office PowerPoint</Application>
  <PresentationFormat>On-screen Show (4:3)</PresentationFormat>
  <Paragraphs>865</Paragraphs>
  <Slides>29</Slides>
  <Notes>29</Notes>
  <HiddenSlides>1</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NG_MOC_Core_Module</vt:lpstr>
      <vt:lpstr>PowerPoint Presentation</vt:lpstr>
      <vt:lpstr>Module Overview</vt:lpstr>
      <vt:lpstr>Lesson 1: Disaster Recovery Concepts</vt:lpstr>
      <vt:lpstr>Planning Backup Across the Enterprise</vt:lpstr>
      <vt:lpstr>Service Level Agreements</vt:lpstr>
      <vt:lpstr>Enterprise Disaster Recovery Strategies</vt:lpstr>
      <vt:lpstr>Backup Capacity</vt:lpstr>
      <vt:lpstr>Planning Backup Security</vt:lpstr>
      <vt:lpstr>Lesson 2: Planning Windows Server Backup</vt:lpstr>
      <vt:lpstr>Windows Server Backup</vt:lpstr>
      <vt:lpstr>PowerPoint Presentation</vt:lpstr>
      <vt:lpstr>Windows Server Backup: New Features</vt:lpstr>
      <vt:lpstr>Full and Block Level Incremental Backup</vt:lpstr>
      <vt:lpstr>Volume Shadow Copy Services (VSS) and Streaming Backup</vt:lpstr>
      <vt:lpstr>Characteristics of Data-only Backup Strategy</vt:lpstr>
      <vt:lpstr>Demonstration: Scheduled Filtered Folder Backup</vt:lpstr>
      <vt:lpstr>Backing Up Windows Server 2008 Components</vt:lpstr>
      <vt:lpstr>Advantages of Full Server Backup</vt:lpstr>
      <vt:lpstr>Considerations for an Advanced Enterprise Backup Solution</vt:lpstr>
      <vt:lpstr>System Center Data Protection Manager 2010</vt:lpstr>
      <vt:lpstr>Lesson 3: Planning Recovery of Data and Servers</vt:lpstr>
      <vt:lpstr>Planning Recovery</vt:lpstr>
      <vt:lpstr>Recovering Data</vt:lpstr>
      <vt:lpstr>Recovering Windows Server 2008 R2 Components</vt:lpstr>
      <vt:lpstr>Recovering Servers</vt:lpstr>
      <vt:lpstr>Recovering Sites</vt:lpstr>
      <vt:lpstr>Lab: Backing Up and Restoring from VHD</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2011-02-01T15:50:51Z</dcterms:created>
  <dcterms:modified xsi:type="dcterms:W3CDTF">2011-08-18T10:56:03Z</dcterms:modified>
</cp:coreProperties>
</file>